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58" r:id="rId5"/>
    <p:sldId id="261" r:id="rId6"/>
    <p:sldId id="269" r:id="rId7"/>
    <p:sldId id="265" r:id="rId8"/>
    <p:sldId id="266" r:id="rId9"/>
    <p:sldId id="262" r:id="rId10"/>
    <p:sldId id="260" r:id="rId11"/>
    <p:sldId id="263" r:id="rId12"/>
    <p:sldId id="264" r:id="rId13"/>
    <p:sldId id="267" r:id="rId14"/>
    <p:sldId id="270" r:id="rId15"/>
    <p:sldId id="271" r:id="rId16"/>
    <p:sldId id="272" r:id="rId17"/>
    <p:sldId id="273" r:id="rId18"/>
    <p:sldId id="274" r:id="rId19"/>
    <p:sldId id="275" r:id="rId20"/>
    <p:sldId id="277" r:id="rId21"/>
    <p:sldId id="276" r:id="rId22"/>
    <p:sldId id="279" r:id="rId23"/>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5" d="100"/>
          <a:sy n="105" d="100"/>
        </p:scale>
        <p:origin x="1188"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제목 슬라이드">
    <p:bg>
      <p:bgRef idx="1002">
        <a:schemeClr val="bg2"/>
      </p:bgRef>
    </p:bg>
    <p:spTree>
      <p:nvGrpSpPr>
        <p:cNvPr id="1" name=""/>
        <p:cNvGrpSpPr/>
        <p:nvPr/>
      </p:nvGrpSpPr>
      <p:grpSpPr>
        <a:xfrm>
          <a:off x="0" y="0"/>
          <a:ext cx="0" cy="0"/>
          <a:chOff x="0" y="0"/>
          <a:chExt cx="0" cy="0"/>
        </a:xfrm>
      </p:grpSpPr>
      <p:sp>
        <p:nvSpPr>
          <p:cNvPr id="7" name="자유형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자유형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제목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ko-KR" altLang="en-US" smtClean="0"/>
              <a:t>마스터 제목 스타일 편집</a:t>
            </a:r>
            <a:endParaRPr kumimoji="0" lang="en-US"/>
          </a:p>
        </p:txBody>
      </p:sp>
      <p:sp>
        <p:nvSpPr>
          <p:cNvPr id="17" name="부제목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ko-KR" altLang="en-US" smtClean="0"/>
              <a:t>마스터 부제목 스타일 편집</a:t>
            </a:r>
            <a:endParaRPr kumimoji="0" lang="en-US"/>
          </a:p>
        </p:txBody>
      </p:sp>
      <p:sp>
        <p:nvSpPr>
          <p:cNvPr id="30" name="날짜 개체 틀 29"/>
          <p:cNvSpPr>
            <a:spLocks noGrp="1"/>
          </p:cNvSpPr>
          <p:nvPr>
            <p:ph type="dt" sz="half" idx="10"/>
          </p:nvPr>
        </p:nvSpPr>
        <p:spPr/>
        <p:txBody>
          <a:bodyPr/>
          <a:lstStyle/>
          <a:p>
            <a:fld id="{63919582-F3C0-4667-B17A-E0329B089A3B}" type="datetimeFigureOut">
              <a:rPr lang="ko-KR" altLang="en-US" smtClean="0"/>
              <a:pPr/>
              <a:t>2016-11-30</a:t>
            </a:fld>
            <a:endParaRPr lang="ko-KR" altLang="en-US"/>
          </a:p>
        </p:txBody>
      </p:sp>
      <p:sp>
        <p:nvSpPr>
          <p:cNvPr id="19" name="바닥글 개체 틀 18"/>
          <p:cNvSpPr>
            <a:spLocks noGrp="1"/>
          </p:cNvSpPr>
          <p:nvPr>
            <p:ph type="ftr" sz="quarter" idx="11"/>
          </p:nvPr>
        </p:nvSpPr>
        <p:spPr/>
        <p:txBody>
          <a:bodyPr/>
          <a:lstStyle/>
          <a:p>
            <a:endParaRPr lang="ko-KR" altLang="en-US"/>
          </a:p>
        </p:txBody>
      </p:sp>
      <p:sp>
        <p:nvSpPr>
          <p:cNvPr id="27" name="슬라이드 번호 개체 틀 26"/>
          <p:cNvSpPr>
            <a:spLocks noGrp="1"/>
          </p:cNvSpPr>
          <p:nvPr>
            <p:ph type="sldNum" sz="quarter" idx="12"/>
          </p:nvPr>
        </p:nvSpPr>
        <p:spPr/>
        <p:txBody>
          <a:bodyPr/>
          <a:lstStyle/>
          <a:p>
            <a:fld id="{3EFA4FC9-8125-412F-9E05-5BA08FB0660C}" type="slidenum">
              <a:rPr lang="ko-KR" altLang="en-US" smtClean="0"/>
              <a:pPr/>
              <a:t>‹#›</a:t>
            </a:fld>
            <a:endParaRPr lang="ko-KR"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kumimoji="0" lang="ko-KR" altLang="en-US" smtClean="0"/>
              <a:t>마스터 제목 스타일 편집</a:t>
            </a:r>
            <a:endParaRPr kumimoji="0" lang="en-US"/>
          </a:p>
        </p:txBody>
      </p:sp>
      <p:sp>
        <p:nvSpPr>
          <p:cNvPr id="3" name="세로 텍스트 개체 틀 2"/>
          <p:cNvSpPr>
            <a:spLocks noGrp="1"/>
          </p:cNvSpPr>
          <p:nvPr>
            <p:ph type="body" orient="vert" idx="1"/>
          </p:nvPr>
        </p:nvSpPr>
        <p:spPr/>
        <p:txBody>
          <a:bodyPr vert="eaVert"/>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4" name="날짜 개체 틀 3"/>
          <p:cNvSpPr>
            <a:spLocks noGrp="1"/>
          </p:cNvSpPr>
          <p:nvPr>
            <p:ph type="dt" sz="half" idx="10"/>
          </p:nvPr>
        </p:nvSpPr>
        <p:spPr/>
        <p:txBody>
          <a:bodyPr/>
          <a:lstStyle/>
          <a:p>
            <a:fld id="{63919582-F3C0-4667-B17A-E0329B089A3B}" type="datetimeFigureOut">
              <a:rPr lang="ko-KR" altLang="en-US" smtClean="0"/>
              <a:pPr/>
              <a:t>2016-11-30</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3EFA4FC9-8125-412F-9E05-5BA08FB0660C}" type="slidenum">
              <a:rPr lang="ko-KR" altLang="en-US" smtClean="0"/>
              <a:pPr/>
              <a:t>‹#›</a:t>
            </a:fld>
            <a:endParaRPr lang="ko-K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kumimoji="0" lang="ko-KR" altLang="en-US" smtClean="0"/>
              <a:t>마스터 제목 스타일 편집</a:t>
            </a:r>
            <a:endParaRPr kumimoji="0" lang="en-US"/>
          </a:p>
        </p:txBody>
      </p:sp>
      <p:sp>
        <p:nvSpPr>
          <p:cNvPr id="3" name="세로 텍스트 개체 틀 2"/>
          <p:cNvSpPr>
            <a:spLocks noGrp="1"/>
          </p:cNvSpPr>
          <p:nvPr>
            <p:ph type="body" orient="vert" idx="1"/>
          </p:nvPr>
        </p:nvSpPr>
        <p:spPr>
          <a:xfrm>
            <a:off x="457200" y="274638"/>
            <a:ext cx="6019800" cy="5851525"/>
          </a:xfrm>
        </p:spPr>
        <p:txBody>
          <a:bodyPr vert="eaVert"/>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4" name="날짜 개체 틀 3"/>
          <p:cNvSpPr>
            <a:spLocks noGrp="1"/>
          </p:cNvSpPr>
          <p:nvPr>
            <p:ph type="dt" sz="half" idx="10"/>
          </p:nvPr>
        </p:nvSpPr>
        <p:spPr/>
        <p:txBody>
          <a:bodyPr/>
          <a:lstStyle/>
          <a:p>
            <a:fld id="{63919582-F3C0-4667-B17A-E0329B089A3B}" type="datetimeFigureOut">
              <a:rPr lang="ko-KR" altLang="en-US" smtClean="0"/>
              <a:pPr/>
              <a:t>2016-11-30</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3EFA4FC9-8125-412F-9E05-5BA08FB0660C}" type="slidenum">
              <a:rPr lang="ko-KR" altLang="en-US" smtClean="0"/>
              <a:pPr/>
              <a:t>‹#›</a:t>
            </a:fld>
            <a:endParaRPr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lgn="l">
              <a:defRPr/>
            </a:lvl1pPr>
          </a:lstStyle>
          <a:p>
            <a:r>
              <a:rPr kumimoji="0" lang="ko-KR" altLang="en-US" smtClean="0"/>
              <a:t>마스터 제목 스타일 편집</a:t>
            </a:r>
            <a:endParaRPr kumimoji="0" lang="en-US"/>
          </a:p>
        </p:txBody>
      </p:sp>
      <p:sp>
        <p:nvSpPr>
          <p:cNvPr id="3" name="내용 개체 틀 2"/>
          <p:cNvSpPr>
            <a:spLocks noGrp="1"/>
          </p:cNvSpPr>
          <p:nvPr>
            <p:ph idx="1"/>
          </p:nvPr>
        </p:nvSpPr>
        <p:spPr/>
        <p:txBody>
          <a:body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4" name="날짜 개체 틀 3"/>
          <p:cNvSpPr>
            <a:spLocks noGrp="1"/>
          </p:cNvSpPr>
          <p:nvPr>
            <p:ph type="dt" sz="half" idx="10"/>
          </p:nvPr>
        </p:nvSpPr>
        <p:spPr/>
        <p:txBody>
          <a:bodyPr/>
          <a:lstStyle/>
          <a:p>
            <a:fld id="{63919582-F3C0-4667-B17A-E0329B089A3B}" type="datetimeFigureOut">
              <a:rPr lang="ko-KR" altLang="en-US" smtClean="0"/>
              <a:pPr/>
              <a:t>2016-11-30</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3EFA4FC9-8125-412F-9E05-5BA08FB0660C}" type="slidenum">
              <a:rPr lang="ko-KR" altLang="en-US" smtClean="0"/>
              <a:pPr/>
              <a:t>‹#›</a:t>
            </a:fld>
            <a:endParaRPr lang="ko-K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구역 머리글">
    <p:bg>
      <p:bgRef idx="1002">
        <a:schemeClr val="bg2"/>
      </p:bgRef>
    </p:bg>
    <p:spTree>
      <p:nvGrpSpPr>
        <p:cNvPr id="1" name=""/>
        <p:cNvGrpSpPr/>
        <p:nvPr/>
      </p:nvGrpSpPr>
      <p:grpSpPr>
        <a:xfrm>
          <a:off x="0" y="0"/>
          <a:ext cx="0" cy="0"/>
          <a:chOff x="0" y="0"/>
          <a:chExt cx="0" cy="0"/>
        </a:xfrm>
      </p:grpSpPr>
      <p:sp>
        <p:nvSpPr>
          <p:cNvPr id="7" name="자유형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자유형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제목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ko-KR" altLang="en-US" smtClean="0"/>
              <a:t>마스터 제목 스타일 편집</a:t>
            </a:r>
            <a:endParaRPr kumimoji="0" lang="en-US"/>
          </a:p>
        </p:txBody>
      </p:sp>
      <p:sp>
        <p:nvSpPr>
          <p:cNvPr id="3" name="텍스트 개체 틀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ko-KR" altLang="en-US" smtClean="0"/>
              <a:t>마스터 텍스트 스타일을 편집합니다</a:t>
            </a:r>
          </a:p>
        </p:txBody>
      </p:sp>
      <p:sp>
        <p:nvSpPr>
          <p:cNvPr id="4" name="날짜 개체 틀 3"/>
          <p:cNvSpPr>
            <a:spLocks noGrp="1"/>
          </p:cNvSpPr>
          <p:nvPr>
            <p:ph type="dt" sz="half" idx="10"/>
          </p:nvPr>
        </p:nvSpPr>
        <p:spPr/>
        <p:txBody>
          <a:bodyPr/>
          <a:lstStyle/>
          <a:p>
            <a:fld id="{63919582-F3C0-4667-B17A-E0329B089A3B}" type="datetimeFigureOut">
              <a:rPr lang="ko-KR" altLang="en-US" smtClean="0"/>
              <a:pPr/>
              <a:t>2016-11-30</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3EFA4FC9-8125-412F-9E05-5BA08FB0660C}" type="slidenum">
              <a:rPr lang="ko-KR" altLang="en-US" smtClean="0"/>
              <a:pPr/>
              <a:t>‹#›</a:t>
            </a:fld>
            <a:endParaRPr lang="ko-KR"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7467600" cy="1143000"/>
          </a:xfrm>
        </p:spPr>
        <p:txBody>
          <a:bodyPr/>
          <a:lstStyle/>
          <a:p>
            <a:r>
              <a:rPr kumimoji="0" lang="ko-KR" altLang="en-US" smtClean="0"/>
              <a:t>마스터 제목 스타일 편집</a:t>
            </a:r>
            <a:endParaRPr kumimoji="0" lang="en-US"/>
          </a:p>
        </p:txBody>
      </p:sp>
      <p:sp>
        <p:nvSpPr>
          <p:cNvPr id="3" name="내용 개체 틀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4" name="내용 개체 틀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5" name="날짜 개체 틀 4"/>
          <p:cNvSpPr>
            <a:spLocks noGrp="1"/>
          </p:cNvSpPr>
          <p:nvPr>
            <p:ph type="dt" sz="half" idx="10"/>
          </p:nvPr>
        </p:nvSpPr>
        <p:spPr/>
        <p:txBody>
          <a:bodyPr/>
          <a:lstStyle/>
          <a:p>
            <a:fld id="{63919582-F3C0-4667-B17A-E0329B089A3B}" type="datetimeFigureOut">
              <a:rPr lang="ko-KR" altLang="en-US" smtClean="0"/>
              <a:pPr/>
              <a:t>2016-11-30</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3EFA4FC9-8125-412F-9E05-5BA08FB0660C}" type="slidenum">
              <a:rPr lang="ko-KR" altLang="en-US" smtClean="0"/>
              <a:pPr/>
              <a:t>‹#›</a:t>
            </a:fld>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8229600" cy="1143000"/>
          </a:xfrm>
        </p:spPr>
        <p:txBody>
          <a:bodyPr anchor="ctr"/>
          <a:lstStyle>
            <a:lvl1pPr>
              <a:defRPr/>
            </a:lvl1pPr>
          </a:lstStyle>
          <a:p>
            <a:r>
              <a:rPr kumimoji="0" lang="ko-KR" altLang="en-US" smtClean="0"/>
              <a:t>마스터 제목 스타일 편집</a:t>
            </a:r>
            <a:endParaRPr kumimoji="0" lang="en-US"/>
          </a:p>
        </p:txBody>
      </p:sp>
      <p:sp>
        <p:nvSpPr>
          <p:cNvPr id="3" name="텍스트 개체 틀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ko-KR" altLang="en-US" smtClean="0"/>
              <a:t>마스터 텍스트 스타일을 편집합니다</a:t>
            </a:r>
          </a:p>
        </p:txBody>
      </p:sp>
      <p:sp>
        <p:nvSpPr>
          <p:cNvPr id="4" name="텍스트 개체 틀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ko-KR" altLang="en-US" smtClean="0"/>
              <a:t>마스터 텍스트 스타일을 편집합니다</a:t>
            </a:r>
          </a:p>
        </p:txBody>
      </p:sp>
      <p:sp>
        <p:nvSpPr>
          <p:cNvPr id="5" name="내용 개체 틀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6" name="내용 개체 틀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7" name="날짜 개체 틀 6"/>
          <p:cNvSpPr>
            <a:spLocks noGrp="1"/>
          </p:cNvSpPr>
          <p:nvPr>
            <p:ph type="dt" sz="half" idx="10"/>
          </p:nvPr>
        </p:nvSpPr>
        <p:spPr/>
        <p:txBody>
          <a:bodyPr/>
          <a:lstStyle/>
          <a:p>
            <a:fld id="{63919582-F3C0-4667-B17A-E0329B089A3B}" type="datetimeFigureOut">
              <a:rPr lang="ko-KR" altLang="en-US" smtClean="0"/>
              <a:pPr/>
              <a:t>2016-11-30</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3EFA4FC9-8125-412F-9E05-5BA08FB0660C}" type="slidenum">
              <a:rPr lang="ko-KR" altLang="en-US" smtClean="0"/>
              <a:pPr/>
              <a:t>‹#›</a:t>
            </a:fld>
            <a:endParaRPr lang="ko-K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320"/>
            <a:ext cx="7470648" cy="1143000"/>
          </a:xfrm>
        </p:spPr>
        <p:txBody>
          <a:bodyPr anchor="ctr"/>
          <a:lstStyle>
            <a:lvl1pPr algn="l">
              <a:defRPr sz="4600"/>
            </a:lvl1pPr>
          </a:lstStyle>
          <a:p>
            <a:r>
              <a:rPr kumimoji="0" lang="ko-KR" altLang="en-US" smtClean="0"/>
              <a:t>마스터 제목 스타일 편집</a:t>
            </a:r>
            <a:endParaRPr kumimoji="0" lang="en-US"/>
          </a:p>
        </p:txBody>
      </p:sp>
      <p:sp>
        <p:nvSpPr>
          <p:cNvPr id="7" name="날짜 개체 틀 6"/>
          <p:cNvSpPr>
            <a:spLocks noGrp="1"/>
          </p:cNvSpPr>
          <p:nvPr>
            <p:ph type="dt" sz="half" idx="10"/>
          </p:nvPr>
        </p:nvSpPr>
        <p:spPr/>
        <p:txBody>
          <a:bodyPr/>
          <a:lstStyle/>
          <a:p>
            <a:fld id="{63919582-F3C0-4667-B17A-E0329B089A3B}" type="datetimeFigureOut">
              <a:rPr lang="ko-KR" altLang="en-US" smtClean="0"/>
              <a:pPr/>
              <a:t>2016-11-30</a:t>
            </a:fld>
            <a:endParaRPr lang="ko-KR" altLang="en-US"/>
          </a:p>
        </p:txBody>
      </p:sp>
      <p:sp>
        <p:nvSpPr>
          <p:cNvPr id="8" name="슬라이드 번호 개체 틀 7"/>
          <p:cNvSpPr>
            <a:spLocks noGrp="1"/>
          </p:cNvSpPr>
          <p:nvPr>
            <p:ph type="sldNum" sz="quarter" idx="11"/>
          </p:nvPr>
        </p:nvSpPr>
        <p:spPr/>
        <p:txBody>
          <a:bodyPr/>
          <a:lstStyle/>
          <a:p>
            <a:fld id="{3EFA4FC9-8125-412F-9E05-5BA08FB0660C}" type="slidenum">
              <a:rPr lang="ko-KR" altLang="en-US" smtClean="0"/>
              <a:pPr/>
              <a:t>‹#›</a:t>
            </a:fld>
            <a:endParaRPr lang="ko-KR" altLang="en-US"/>
          </a:p>
        </p:txBody>
      </p:sp>
      <p:sp>
        <p:nvSpPr>
          <p:cNvPr id="9" name="바닥글 개체 틀 8"/>
          <p:cNvSpPr>
            <a:spLocks noGrp="1"/>
          </p:cNvSpPr>
          <p:nvPr>
            <p:ph type="ftr" sz="quarter" idx="12"/>
          </p:nvPr>
        </p:nvSpPr>
        <p:spPr/>
        <p:txBody>
          <a:bodyPr/>
          <a:lstStyle/>
          <a:p>
            <a:endParaRPr lang="ko-KR"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63919582-F3C0-4667-B17A-E0329B089A3B}" type="datetimeFigureOut">
              <a:rPr lang="ko-KR" altLang="en-US" smtClean="0"/>
              <a:pPr/>
              <a:t>2016-11-30</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3EFA4FC9-8125-412F-9E05-5BA08FB0660C}" type="slidenum">
              <a:rPr lang="ko-KR" altLang="en-US" smtClean="0"/>
              <a:pPr/>
              <a:t>‹#›</a:t>
            </a:fld>
            <a:endParaRPr lang="ko-KR"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ko-KR" altLang="en-US" smtClean="0"/>
              <a:t>마스터 제목 스타일 편집</a:t>
            </a:r>
            <a:endParaRPr kumimoji="0" lang="en-US"/>
          </a:p>
        </p:txBody>
      </p:sp>
      <p:sp>
        <p:nvSpPr>
          <p:cNvPr id="3" name="텍스트 개체 틀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ko-KR" altLang="en-US" smtClean="0"/>
              <a:t>마스터 텍스트 스타일을 편집합니다</a:t>
            </a:r>
          </a:p>
        </p:txBody>
      </p:sp>
      <p:sp>
        <p:nvSpPr>
          <p:cNvPr id="4" name="내용 개체 틀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ko-KR" altLang="en-US" smtClean="0"/>
              <a:t>마스터 텍스트 스타일을 편집합니다</a:t>
            </a:r>
          </a:p>
          <a:p>
            <a:pPr lvl="1" eaLnBrk="1" latinLnBrk="0" hangingPunct="1"/>
            <a:r>
              <a:rPr lang="ko-KR" altLang="en-US" smtClean="0"/>
              <a:t>둘째 수준</a:t>
            </a:r>
          </a:p>
          <a:p>
            <a:pPr lvl="2" eaLnBrk="1" latinLnBrk="0" hangingPunct="1"/>
            <a:r>
              <a:rPr lang="ko-KR" altLang="en-US" smtClean="0"/>
              <a:t>셋째 수준</a:t>
            </a:r>
          </a:p>
          <a:p>
            <a:pPr lvl="3" eaLnBrk="1" latinLnBrk="0" hangingPunct="1"/>
            <a:r>
              <a:rPr lang="ko-KR" altLang="en-US" smtClean="0"/>
              <a:t>넷째 수준</a:t>
            </a:r>
          </a:p>
          <a:p>
            <a:pPr lvl="4" eaLnBrk="1" latinLnBrk="0" hangingPunct="1"/>
            <a:r>
              <a:rPr lang="ko-KR" altLang="en-US" smtClean="0"/>
              <a:t>다섯째 수준</a:t>
            </a:r>
            <a:endParaRPr kumimoji="0" lang="en-US"/>
          </a:p>
        </p:txBody>
      </p:sp>
      <p:sp>
        <p:nvSpPr>
          <p:cNvPr id="5" name="날짜 개체 틀 4"/>
          <p:cNvSpPr>
            <a:spLocks noGrp="1"/>
          </p:cNvSpPr>
          <p:nvPr>
            <p:ph type="dt" sz="half" idx="10"/>
          </p:nvPr>
        </p:nvSpPr>
        <p:spPr/>
        <p:txBody>
          <a:bodyPr/>
          <a:lstStyle/>
          <a:p>
            <a:fld id="{63919582-F3C0-4667-B17A-E0329B089A3B}" type="datetimeFigureOut">
              <a:rPr lang="ko-KR" altLang="en-US" smtClean="0"/>
              <a:pPr/>
              <a:t>2016-11-30</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a:xfrm>
            <a:off x="8156448" y="6422064"/>
            <a:ext cx="762000" cy="365125"/>
          </a:xfrm>
        </p:spPr>
        <p:txBody>
          <a:bodyPr/>
          <a:lstStyle/>
          <a:p>
            <a:fld id="{3EFA4FC9-8125-412F-9E05-5BA08FB0660C}" type="slidenum">
              <a:rPr lang="ko-KR" altLang="en-US" smtClean="0"/>
              <a:pPr/>
              <a:t>‹#›</a:t>
            </a:fld>
            <a:endParaRPr lang="ko-KR"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ko-KR" altLang="en-US" smtClean="0"/>
              <a:t>마스터 제목 스타일 편집</a:t>
            </a:r>
            <a:endParaRPr kumimoji="0" lang="en-US"/>
          </a:p>
        </p:txBody>
      </p:sp>
      <p:sp>
        <p:nvSpPr>
          <p:cNvPr id="3" name="그림 개체 틀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ko-KR" altLang="en-US" smtClean="0"/>
              <a:t>그림을 추가하려면 아이콘을 클릭하십시오</a:t>
            </a:r>
            <a:endParaRPr kumimoji="0" lang="en-US" dirty="0"/>
          </a:p>
        </p:txBody>
      </p:sp>
      <p:sp>
        <p:nvSpPr>
          <p:cNvPr id="4" name="텍스트 개체 틀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ko-KR" altLang="en-US" smtClean="0"/>
              <a:t>마스터 텍스트 스타일을 편집합니다</a:t>
            </a:r>
          </a:p>
        </p:txBody>
      </p:sp>
      <p:sp>
        <p:nvSpPr>
          <p:cNvPr id="5" name="날짜 개체 틀 4"/>
          <p:cNvSpPr>
            <a:spLocks noGrp="1"/>
          </p:cNvSpPr>
          <p:nvPr>
            <p:ph type="dt" sz="half" idx="10"/>
          </p:nvPr>
        </p:nvSpPr>
        <p:spPr>
          <a:xfrm>
            <a:off x="457200" y="6422064"/>
            <a:ext cx="2133600" cy="365125"/>
          </a:xfrm>
        </p:spPr>
        <p:txBody>
          <a:bodyPr/>
          <a:lstStyle/>
          <a:p>
            <a:fld id="{63919582-F3C0-4667-B17A-E0329B089A3B}" type="datetimeFigureOut">
              <a:rPr lang="ko-KR" altLang="en-US" smtClean="0"/>
              <a:pPr/>
              <a:t>2016-11-30</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3EFA4FC9-8125-412F-9E05-5BA08FB0660C}" type="slidenum">
              <a:rPr lang="ko-KR" altLang="en-US" smtClean="0"/>
              <a:pPr/>
              <a:t>‹#›</a:t>
            </a:fld>
            <a:endParaRPr lang="ko-KR"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자유형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자유형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제목 개체 틀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ko-KR" altLang="en-US" smtClean="0"/>
              <a:t>마스터 제목 스타일 편집</a:t>
            </a:r>
            <a:endParaRPr kumimoji="0" lang="en-US"/>
          </a:p>
        </p:txBody>
      </p:sp>
      <p:sp>
        <p:nvSpPr>
          <p:cNvPr id="30" name="텍스트 개체 틀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ko-KR" altLang="en-US" smtClean="0"/>
              <a:t>마스터 텍스트 스타일을 편집합니다</a:t>
            </a:r>
          </a:p>
          <a:p>
            <a:pPr lvl="1" eaLnBrk="1" latinLnBrk="0" hangingPunct="1"/>
            <a:r>
              <a:rPr kumimoji="0" lang="ko-KR" altLang="en-US" smtClean="0"/>
              <a:t>둘째 수준</a:t>
            </a:r>
          </a:p>
          <a:p>
            <a:pPr lvl="2" eaLnBrk="1" latinLnBrk="0" hangingPunct="1"/>
            <a:r>
              <a:rPr kumimoji="0" lang="ko-KR" altLang="en-US" smtClean="0"/>
              <a:t>셋째 수준</a:t>
            </a:r>
          </a:p>
          <a:p>
            <a:pPr lvl="3" eaLnBrk="1" latinLnBrk="0" hangingPunct="1"/>
            <a:r>
              <a:rPr kumimoji="0" lang="ko-KR" altLang="en-US" smtClean="0"/>
              <a:t>넷째 수준</a:t>
            </a:r>
          </a:p>
          <a:p>
            <a:pPr lvl="4" eaLnBrk="1" latinLnBrk="0" hangingPunct="1"/>
            <a:r>
              <a:rPr kumimoji="0" lang="ko-KR" altLang="en-US" smtClean="0"/>
              <a:t>다섯째 수준</a:t>
            </a:r>
            <a:endParaRPr kumimoji="0" lang="en-US"/>
          </a:p>
        </p:txBody>
      </p:sp>
      <p:sp>
        <p:nvSpPr>
          <p:cNvPr id="10" name="날짜 개체 틀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63919582-F3C0-4667-B17A-E0329B089A3B}" type="datetimeFigureOut">
              <a:rPr lang="ko-KR" altLang="en-US" smtClean="0"/>
              <a:pPr/>
              <a:t>2016-11-30</a:t>
            </a:fld>
            <a:endParaRPr lang="ko-KR" altLang="en-US"/>
          </a:p>
        </p:txBody>
      </p:sp>
      <p:sp>
        <p:nvSpPr>
          <p:cNvPr id="22" name="바닥글 개체 틀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ko-KR" altLang="en-US"/>
          </a:p>
        </p:txBody>
      </p:sp>
      <p:sp>
        <p:nvSpPr>
          <p:cNvPr id="18" name="슬라이드 번호 개체 틀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3EFA4FC9-8125-412F-9E05-5BA08FB0660C}" type="slidenum">
              <a:rPr lang="ko-KR" altLang="en-US" smtClean="0"/>
              <a:pPr/>
              <a:t>‹#›</a:t>
            </a:fld>
            <a:endParaRPr lang="ko-KR" alt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1"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1"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1"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1"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1"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1"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1"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1"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1"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1"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1" hangingPunct="1">
        <a:defRPr kumimoji="0" kern="1200">
          <a:solidFill>
            <a:schemeClr val="tx1"/>
          </a:solidFill>
          <a:latin typeface="+mn-lt"/>
          <a:ea typeface="+mn-ea"/>
          <a:cs typeface="+mn-cs"/>
        </a:defRPr>
      </a:lvl1pPr>
      <a:lvl2pPr marL="457200" algn="l" rtl="0" eaLnBrk="1" latinLnBrk="1" hangingPunct="1">
        <a:defRPr kumimoji="0" kern="1200">
          <a:solidFill>
            <a:schemeClr val="tx1"/>
          </a:solidFill>
          <a:latin typeface="+mn-lt"/>
          <a:ea typeface="+mn-ea"/>
          <a:cs typeface="+mn-cs"/>
        </a:defRPr>
      </a:lvl2pPr>
      <a:lvl3pPr marL="914400" algn="l" rtl="0" eaLnBrk="1" latinLnBrk="1" hangingPunct="1">
        <a:defRPr kumimoji="0" kern="1200">
          <a:solidFill>
            <a:schemeClr val="tx1"/>
          </a:solidFill>
          <a:latin typeface="+mn-lt"/>
          <a:ea typeface="+mn-ea"/>
          <a:cs typeface="+mn-cs"/>
        </a:defRPr>
      </a:lvl3pPr>
      <a:lvl4pPr marL="1371600" algn="l" rtl="0" eaLnBrk="1" latinLnBrk="1" hangingPunct="1">
        <a:defRPr kumimoji="0" kern="1200">
          <a:solidFill>
            <a:schemeClr val="tx1"/>
          </a:solidFill>
          <a:latin typeface="+mn-lt"/>
          <a:ea typeface="+mn-ea"/>
          <a:cs typeface="+mn-cs"/>
        </a:defRPr>
      </a:lvl4pPr>
      <a:lvl5pPr marL="1828800" algn="l" rtl="0" eaLnBrk="1" latinLnBrk="1" hangingPunct="1">
        <a:defRPr kumimoji="0" kern="1200">
          <a:solidFill>
            <a:schemeClr val="tx1"/>
          </a:solidFill>
          <a:latin typeface="+mn-lt"/>
          <a:ea typeface="+mn-ea"/>
          <a:cs typeface="+mn-cs"/>
        </a:defRPr>
      </a:lvl5pPr>
      <a:lvl6pPr marL="2286000" algn="l" rtl="0" eaLnBrk="1" latinLnBrk="1" hangingPunct="1">
        <a:defRPr kumimoji="0" kern="1200">
          <a:solidFill>
            <a:schemeClr val="tx1"/>
          </a:solidFill>
          <a:latin typeface="+mn-lt"/>
          <a:ea typeface="+mn-ea"/>
          <a:cs typeface="+mn-cs"/>
        </a:defRPr>
      </a:lvl6pPr>
      <a:lvl7pPr marL="2743200" algn="l" rtl="0" eaLnBrk="1" latinLnBrk="1" hangingPunct="1">
        <a:defRPr kumimoji="0" kern="1200">
          <a:solidFill>
            <a:schemeClr val="tx1"/>
          </a:solidFill>
          <a:latin typeface="+mn-lt"/>
          <a:ea typeface="+mn-ea"/>
          <a:cs typeface="+mn-cs"/>
        </a:defRPr>
      </a:lvl7pPr>
      <a:lvl8pPr marL="3200400" algn="l" rtl="0" eaLnBrk="1" latinLnBrk="1" hangingPunct="1">
        <a:defRPr kumimoji="0" kern="1200">
          <a:solidFill>
            <a:schemeClr val="tx1"/>
          </a:solidFill>
          <a:latin typeface="+mn-lt"/>
          <a:ea typeface="+mn-ea"/>
          <a:cs typeface="+mn-cs"/>
        </a:defRPr>
      </a:lvl8pPr>
      <a:lvl9pPr marL="3657600" algn="l" rtl="0" eaLnBrk="1" latinLnBrk="1"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en.wikipedia.org/wiki/Environmental_impact_of_agriculture"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title"/>
          </p:nvPr>
        </p:nvSpPr>
        <p:spPr>
          <a:xfrm>
            <a:off x="457200" y="274638"/>
            <a:ext cx="8363272" cy="1143000"/>
          </a:xfrm>
        </p:spPr>
        <p:txBody>
          <a:bodyPr>
            <a:normAutofit/>
          </a:bodyPr>
          <a:lstStyle/>
          <a:p>
            <a:r>
              <a:rPr lang="en-US" altLang="ko-KR" dirty="0" smtClean="0">
                <a:latin typeface="+mn-ea"/>
                <a:ea typeface="+mn-ea"/>
              </a:rPr>
              <a:t>Ch.5. </a:t>
            </a:r>
            <a:r>
              <a:rPr lang="ko-KR" altLang="en-US" dirty="0" smtClean="0">
                <a:latin typeface="+mn-ea"/>
                <a:ea typeface="+mn-ea"/>
              </a:rPr>
              <a:t>농업과 환경</a:t>
            </a:r>
            <a:r>
              <a:rPr lang="en-US" altLang="ko-KR" dirty="0" smtClean="0">
                <a:latin typeface="+mn-ea"/>
                <a:ea typeface="+mn-ea"/>
              </a:rPr>
              <a:t/>
            </a:r>
            <a:br>
              <a:rPr lang="en-US" altLang="ko-KR" dirty="0" smtClean="0">
                <a:latin typeface="+mn-ea"/>
                <a:ea typeface="+mn-ea"/>
              </a:rPr>
            </a:br>
            <a:r>
              <a:rPr lang="en-US" altLang="ko-KR" sz="1300" dirty="0" smtClean="0">
                <a:latin typeface="+mn-ea"/>
                <a:ea typeface="+mn-ea"/>
              </a:rPr>
              <a:t>Most of this lecture is based on the </a:t>
            </a:r>
            <a:r>
              <a:rPr lang="en-US" altLang="ko-KR" sz="1300" dirty="0" err="1" smtClean="0">
                <a:latin typeface="+mn-ea"/>
                <a:ea typeface="+mn-ea"/>
              </a:rPr>
              <a:t>wikipedia</a:t>
            </a:r>
            <a:r>
              <a:rPr lang="en-US" altLang="ko-KR" sz="1300" dirty="0" smtClean="0">
                <a:latin typeface="+mn-ea"/>
                <a:ea typeface="+mn-ea"/>
              </a:rPr>
              <a:t> article  “</a:t>
            </a:r>
            <a:r>
              <a:rPr lang="en-US" altLang="ko-KR" sz="1300" dirty="0" smtClean="0">
                <a:latin typeface="+mn-ea"/>
                <a:ea typeface="+mn-ea"/>
                <a:hlinkClick r:id="rId2"/>
              </a:rPr>
              <a:t>Environmental Impact of Agriculture</a:t>
            </a:r>
            <a:r>
              <a:rPr lang="en-US" altLang="ko-KR" sz="1300" dirty="0" smtClean="0">
                <a:latin typeface="+mn-ea"/>
                <a:ea typeface="+mn-ea"/>
              </a:rPr>
              <a:t>”</a:t>
            </a:r>
            <a:endParaRPr lang="ko-KR" altLang="en-US" sz="1300" dirty="0">
              <a:latin typeface="+mn-ea"/>
              <a:ea typeface="+mn-ea"/>
            </a:endParaRPr>
          </a:p>
        </p:txBody>
      </p:sp>
      <p:sp>
        <p:nvSpPr>
          <p:cNvPr id="5" name="내용 개체 틀 4"/>
          <p:cNvSpPr>
            <a:spLocks noGrp="1"/>
          </p:cNvSpPr>
          <p:nvPr>
            <p:ph idx="1"/>
          </p:nvPr>
        </p:nvSpPr>
        <p:spPr>
          <a:xfrm>
            <a:off x="467544" y="1484784"/>
            <a:ext cx="7467600" cy="4525963"/>
          </a:xfrm>
        </p:spPr>
        <p:txBody>
          <a:bodyPr>
            <a:normAutofit/>
          </a:bodyPr>
          <a:lstStyle/>
          <a:p>
            <a:r>
              <a:rPr lang="ko-KR" altLang="en-US" dirty="0" smtClean="0"/>
              <a:t>주요 쟁점</a:t>
            </a:r>
            <a:endParaRPr lang="en-US" altLang="ko-KR" dirty="0" smtClean="0"/>
          </a:p>
          <a:p>
            <a:pPr lvl="1"/>
            <a:r>
              <a:rPr lang="ko-KR" altLang="en-US" dirty="0" smtClean="0"/>
              <a:t>기후 변화</a:t>
            </a:r>
            <a:endParaRPr lang="en-US" altLang="ko-KR" dirty="0" smtClean="0"/>
          </a:p>
          <a:p>
            <a:pPr lvl="1"/>
            <a:r>
              <a:rPr lang="ko-KR" altLang="en-US" dirty="0" smtClean="0"/>
              <a:t>산림 파괴</a:t>
            </a:r>
            <a:endParaRPr lang="en-US" altLang="ko-KR" dirty="0" smtClean="0"/>
          </a:p>
          <a:p>
            <a:pPr lvl="1"/>
            <a:r>
              <a:rPr lang="ko-KR" altLang="en-US" dirty="0" smtClean="0"/>
              <a:t>유전자</a:t>
            </a:r>
            <a:r>
              <a:rPr lang="en-US" altLang="ko-KR" dirty="0" smtClean="0"/>
              <a:t> </a:t>
            </a:r>
            <a:r>
              <a:rPr lang="ko-KR" altLang="en-US" dirty="0" smtClean="0"/>
              <a:t>조작 </a:t>
            </a:r>
            <a:r>
              <a:rPr lang="en-US" altLang="ko-KR" dirty="0" smtClean="0"/>
              <a:t>Genetic </a:t>
            </a:r>
            <a:r>
              <a:rPr lang="en-US" altLang="ko-KR" dirty="0" smtClean="0"/>
              <a:t>engineering</a:t>
            </a:r>
          </a:p>
          <a:p>
            <a:pPr lvl="1"/>
            <a:r>
              <a:rPr lang="ko-KR" altLang="en-US" dirty="0" smtClean="0"/>
              <a:t>관계 </a:t>
            </a:r>
            <a:r>
              <a:rPr lang="en-US" altLang="ko-KR" dirty="0" smtClean="0"/>
              <a:t>Irrigation</a:t>
            </a:r>
            <a:endParaRPr lang="en-US" altLang="ko-KR" dirty="0" smtClean="0"/>
          </a:p>
          <a:p>
            <a:pPr lvl="1"/>
            <a:r>
              <a:rPr lang="ko-KR" altLang="en-US" dirty="0" err="1" smtClean="0"/>
              <a:t>오염물</a:t>
            </a:r>
            <a:endParaRPr lang="en-US" altLang="ko-KR" dirty="0" smtClean="0"/>
          </a:p>
          <a:p>
            <a:pPr lvl="1"/>
            <a:r>
              <a:rPr lang="ko-KR" altLang="en-US" dirty="0" smtClean="0"/>
              <a:t>토양 파괴 </a:t>
            </a:r>
            <a:r>
              <a:rPr lang="en-US" altLang="ko-KR" dirty="0" smtClean="0"/>
              <a:t>Soil </a:t>
            </a:r>
            <a:r>
              <a:rPr lang="en-US" altLang="ko-KR" dirty="0" smtClean="0"/>
              <a:t>degradation</a:t>
            </a:r>
          </a:p>
          <a:p>
            <a:pPr lvl="1"/>
            <a:r>
              <a:rPr lang="ko-KR" altLang="en-US" dirty="0" smtClean="0"/>
              <a:t>쓰레기 폐기물</a:t>
            </a:r>
            <a:endParaRPr lang="en-US" altLang="ko-KR"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a:stretch>
            <a:fillRect/>
          </a:stretch>
        </p:blipFill>
        <p:spPr>
          <a:xfrm>
            <a:off x="1187624" y="332656"/>
            <a:ext cx="7056784" cy="6034632"/>
          </a:xfrm>
          <a:prstGeom prst="rect">
            <a:avLst/>
          </a:prstGeom>
        </p:spPr>
      </p:pic>
      <p:sp>
        <p:nvSpPr>
          <p:cNvPr id="3" name="직사각형 2"/>
          <p:cNvSpPr/>
          <p:nvPr/>
        </p:nvSpPr>
        <p:spPr>
          <a:xfrm>
            <a:off x="1177727" y="6453336"/>
            <a:ext cx="4572000" cy="276999"/>
          </a:xfrm>
          <a:prstGeom prst="rect">
            <a:avLst/>
          </a:prstGeom>
        </p:spPr>
        <p:txBody>
          <a:bodyPr>
            <a:spAutoFit/>
          </a:bodyPr>
          <a:lstStyle/>
          <a:p>
            <a:r>
              <a:rPr lang="en-US" sz="1200" dirty="0"/>
              <a:t>http://en.wikipedia.org/wiki/Genetic_engineering</a:t>
            </a:r>
          </a:p>
        </p:txBody>
      </p:sp>
    </p:spTree>
    <p:extLst>
      <p:ext uri="{BB962C8B-B14F-4D97-AF65-F5344CB8AC3E}">
        <p14:creationId xmlns:p14="http://schemas.microsoft.com/office/powerpoint/2010/main" val="21956555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a:stretch>
            <a:fillRect/>
          </a:stretch>
        </p:blipFill>
        <p:spPr>
          <a:xfrm rot="16200000">
            <a:off x="2383843" y="-1367618"/>
            <a:ext cx="4536505" cy="8225086"/>
          </a:xfrm>
          <a:prstGeom prst="rect">
            <a:avLst/>
          </a:prstGeom>
        </p:spPr>
      </p:pic>
      <p:sp>
        <p:nvSpPr>
          <p:cNvPr id="3" name="직사각형 2"/>
          <p:cNvSpPr/>
          <p:nvPr/>
        </p:nvSpPr>
        <p:spPr>
          <a:xfrm>
            <a:off x="539551" y="5085184"/>
            <a:ext cx="8225087" cy="1015663"/>
          </a:xfrm>
          <a:prstGeom prst="rect">
            <a:avLst/>
          </a:prstGeom>
        </p:spPr>
        <p:txBody>
          <a:bodyPr wrap="square">
            <a:spAutoFit/>
          </a:bodyPr>
          <a:lstStyle/>
          <a:p>
            <a:r>
              <a:rPr lang="en-US" sz="1200" dirty="0" err="1"/>
              <a:t>Bt</a:t>
            </a:r>
            <a:r>
              <a:rPr lang="en-US" sz="1200" dirty="0"/>
              <a:t>-toxins present in peanut leaves </a:t>
            </a:r>
            <a:r>
              <a:rPr lang="en-US" sz="1200" dirty="0" smtClean="0"/>
              <a:t>(right </a:t>
            </a:r>
            <a:r>
              <a:rPr lang="en-US" sz="1200" dirty="0"/>
              <a:t>image) protect it from extensive damage caused by European corn borer larvae </a:t>
            </a:r>
            <a:r>
              <a:rPr lang="en-US" sz="1200" dirty="0" smtClean="0"/>
              <a:t>(left </a:t>
            </a:r>
            <a:r>
              <a:rPr lang="en-US" sz="1200" dirty="0"/>
              <a:t>image</a:t>
            </a:r>
            <a:r>
              <a:rPr lang="en-US" sz="1200" dirty="0" smtClean="0"/>
              <a:t>). </a:t>
            </a:r>
            <a:r>
              <a:rPr lang="en-US" sz="1200" dirty="0"/>
              <a:t>(from </a:t>
            </a:r>
            <a:r>
              <a:rPr lang="en-US" sz="1200" dirty="0" err="1"/>
              <a:t>Suszkiw</a:t>
            </a:r>
            <a:r>
              <a:rPr lang="en-US" sz="1200" dirty="0"/>
              <a:t>, Jan (November 1999). "Tifton, Georgia: A Peanut Pest Showdown". Agricultural Research magazine. Retrieved 23 November </a:t>
            </a:r>
            <a:r>
              <a:rPr lang="en-US" sz="1200" dirty="0" smtClean="0"/>
              <a:t>2008).</a:t>
            </a:r>
          </a:p>
          <a:p>
            <a:endParaRPr lang="en-US" sz="1200" dirty="0"/>
          </a:p>
          <a:p>
            <a:r>
              <a:rPr lang="en-US" sz="1200" dirty="0"/>
              <a:t>http://en.wikipedia.org/wiki/Genetic_engineering#Controversy</a:t>
            </a:r>
          </a:p>
        </p:txBody>
      </p:sp>
    </p:spTree>
    <p:extLst>
      <p:ext uri="{BB962C8B-B14F-4D97-AF65-F5344CB8AC3E}">
        <p14:creationId xmlns:p14="http://schemas.microsoft.com/office/powerpoint/2010/main" val="29323489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a:stretch>
            <a:fillRect/>
          </a:stretch>
        </p:blipFill>
        <p:spPr>
          <a:xfrm>
            <a:off x="539552" y="404664"/>
            <a:ext cx="4752528" cy="2312897"/>
          </a:xfrm>
          <a:prstGeom prst="rect">
            <a:avLst/>
          </a:prstGeom>
        </p:spPr>
      </p:pic>
      <p:sp>
        <p:nvSpPr>
          <p:cNvPr id="3" name="직사각형 2"/>
          <p:cNvSpPr/>
          <p:nvPr/>
        </p:nvSpPr>
        <p:spPr>
          <a:xfrm>
            <a:off x="5436096" y="418803"/>
            <a:ext cx="3240360" cy="646331"/>
          </a:xfrm>
          <a:prstGeom prst="rect">
            <a:avLst/>
          </a:prstGeom>
        </p:spPr>
        <p:txBody>
          <a:bodyPr wrap="square">
            <a:spAutoFit/>
          </a:bodyPr>
          <a:lstStyle/>
          <a:p>
            <a:r>
              <a:rPr lang="en-US" sz="1200" dirty="0"/>
              <a:t>http://www.cacpk.org/report_view.php?kind_idx=15&amp;cacpk_idx=1954&amp;list_num=233&amp;page=5</a:t>
            </a:r>
          </a:p>
        </p:txBody>
      </p:sp>
      <p:pic>
        <p:nvPicPr>
          <p:cNvPr id="4" name="그림 3"/>
          <p:cNvPicPr>
            <a:picLocks noChangeAspect="1"/>
          </p:cNvPicPr>
          <p:nvPr/>
        </p:nvPicPr>
        <p:blipFill>
          <a:blip r:embed="rId3"/>
          <a:stretch>
            <a:fillRect/>
          </a:stretch>
        </p:blipFill>
        <p:spPr>
          <a:xfrm>
            <a:off x="3275856" y="2820169"/>
            <a:ext cx="5705475" cy="3790950"/>
          </a:xfrm>
          <a:prstGeom prst="rect">
            <a:avLst/>
          </a:prstGeom>
        </p:spPr>
      </p:pic>
      <p:sp>
        <p:nvSpPr>
          <p:cNvPr id="5" name="직사각형 4"/>
          <p:cNvSpPr/>
          <p:nvPr/>
        </p:nvSpPr>
        <p:spPr>
          <a:xfrm>
            <a:off x="701824" y="5229200"/>
            <a:ext cx="2574032" cy="461665"/>
          </a:xfrm>
          <a:prstGeom prst="rect">
            <a:avLst/>
          </a:prstGeom>
        </p:spPr>
        <p:txBody>
          <a:bodyPr wrap="square">
            <a:spAutoFit/>
          </a:bodyPr>
          <a:lstStyle/>
          <a:p>
            <a:r>
              <a:rPr lang="en-US" sz="1200" dirty="0"/>
              <a:t>http://rt.com/news/161356-anti-gmo-monsanto-protest/</a:t>
            </a:r>
          </a:p>
        </p:txBody>
      </p:sp>
    </p:spTree>
    <p:extLst>
      <p:ext uri="{BB962C8B-B14F-4D97-AF65-F5344CB8AC3E}">
        <p14:creationId xmlns:p14="http://schemas.microsoft.com/office/powerpoint/2010/main" val="2973273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p:txBody>
          <a:bodyPr/>
          <a:lstStyle/>
          <a:p>
            <a:pPr lvl="1" latinLnBrk="0"/>
            <a:r>
              <a:rPr lang="ko-KR" altLang="en-US" dirty="0" smtClean="0"/>
              <a:t>관계</a:t>
            </a:r>
            <a:r>
              <a:rPr lang="en-US" dirty="0" smtClean="0"/>
              <a:t>:  </a:t>
            </a:r>
            <a:endParaRPr lang="en-US" dirty="0" smtClean="0"/>
          </a:p>
          <a:p>
            <a:pPr lvl="2" latinLnBrk="0"/>
            <a:r>
              <a:rPr lang="en-US" dirty="0" smtClean="0"/>
              <a:t>(</a:t>
            </a:r>
            <a:r>
              <a:rPr lang="ko-KR" altLang="en-US" dirty="0" smtClean="0"/>
              <a:t>지하</a:t>
            </a:r>
            <a:r>
              <a:rPr lang="en-US" altLang="ko-KR" dirty="0" smtClean="0"/>
              <a:t>)</a:t>
            </a:r>
            <a:r>
              <a:rPr lang="ko-KR" altLang="en-US" dirty="0" smtClean="0"/>
              <a:t>수 고갈 및 </a:t>
            </a:r>
            <a:r>
              <a:rPr lang="ko-KR" altLang="en-US" dirty="0" err="1" smtClean="0"/>
              <a:t>물순환</a:t>
            </a:r>
            <a:r>
              <a:rPr lang="ko-KR" altLang="en-US" dirty="0" smtClean="0"/>
              <a:t> 교란</a:t>
            </a:r>
            <a:endParaRPr lang="en-US" dirty="0" smtClean="0"/>
          </a:p>
          <a:p>
            <a:pPr lvl="2" latinLnBrk="0"/>
            <a:r>
              <a:rPr lang="ko-KR" altLang="en-US" dirty="0" smtClean="0"/>
              <a:t>침하 </a:t>
            </a:r>
            <a:r>
              <a:rPr lang="en-US" dirty="0" smtClean="0"/>
              <a:t>Subsidence</a:t>
            </a:r>
            <a:endParaRPr lang="en-US" dirty="0" smtClean="0"/>
          </a:p>
          <a:p>
            <a:pPr lvl="2" latinLnBrk="0"/>
            <a:r>
              <a:rPr lang="ko-KR" altLang="en-US" dirty="0" smtClean="0"/>
              <a:t>염도 조절 및 폐수 처리 불량</a:t>
            </a:r>
            <a:r>
              <a:rPr lang="en-US" dirty="0" smtClean="0"/>
              <a:t> </a:t>
            </a:r>
            <a:r>
              <a:rPr lang="en-US" dirty="0" smtClean="0">
                <a:sym typeface="Wingdings" panose="05000000000000000000" pitchFamily="2" charset="2"/>
              </a:rPr>
              <a:t> </a:t>
            </a:r>
            <a:r>
              <a:rPr lang="ko-KR" altLang="en-US" dirty="0" smtClean="0">
                <a:sym typeface="Wingdings" panose="05000000000000000000" pitchFamily="2" charset="2"/>
              </a:rPr>
              <a:t>물 오염 및 토양 훼손</a:t>
            </a:r>
            <a:endParaRPr lang="en-US" dirty="0" smtClean="0">
              <a:sym typeface="Wingdings" panose="05000000000000000000" pitchFamily="2" charset="2"/>
            </a:endParaRPr>
          </a:p>
          <a:p>
            <a:pPr lvl="2" latinLnBrk="0"/>
            <a:endParaRPr lang="en-US" dirty="0" smtClean="0"/>
          </a:p>
          <a:p>
            <a:pPr lvl="2" latinLnBrk="0"/>
            <a:endParaRPr lang="en-US" dirty="0"/>
          </a:p>
        </p:txBody>
      </p:sp>
    </p:spTree>
    <p:extLst>
      <p:ext uri="{BB962C8B-B14F-4D97-AF65-F5344CB8AC3E}">
        <p14:creationId xmlns:p14="http://schemas.microsoft.com/office/powerpoint/2010/main" val="30165010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p:cNvPicPr>
            <a:picLocks noChangeAspect="1"/>
          </p:cNvPicPr>
          <p:nvPr/>
        </p:nvPicPr>
        <p:blipFill>
          <a:blip r:embed="rId2"/>
          <a:stretch>
            <a:fillRect/>
          </a:stretch>
        </p:blipFill>
        <p:spPr>
          <a:xfrm>
            <a:off x="971600" y="188640"/>
            <a:ext cx="7392821" cy="5544616"/>
          </a:xfrm>
          <a:prstGeom prst="rect">
            <a:avLst/>
          </a:prstGeom>
        </p:spPr>
      </p:pic>
      <p:sp>
        <p:nvSpPr>
          <p:cNvPr id="5" name="직사각형 4"/>
          <p:cNvSpPr/>
          <p:nvPr/>
        </p:nvSpPr>
        <p:spPr>
          <a:xfrm>
            <a:off x="876944" y="5805264"/>
            <a:ext cx="7799512" cy="1015663"/>
          </a:xfrm>
          <a:prstGeom prst="rect">
            <a:avLst/>
          </a:prstGeom>
        </p:spPr>
        <p:txBody>
          <a:bodyPr wrap="square">
            <a:spAutoFit/>
          </a:bodyPr>
          <a:lstStyle/>
          <a:p>
            <a:r>
              <a:rPr lang="en-US" sz="1200" dirty="0"/>
              <a:t>Looking over the shoulder of a Peruvian farmer in </a:t>
            </a:r>
            <a:r>
              <a:rPr lang="en-US" sz="1200" dirty="0" err="1"/>
              <a:t>Huarmey</a:t>
            </a:r>
            <a:r>
              <a:rPr lang="en-US" sz="1200" dirty="0"/>
              <a:t> delta at waterlogged and </a:t>
            </a:r>
            <a:r>
              <a:rPr lang="en-US" sz="1200" dirty="0" err="1"/>
              <a:t>salinised</a:t>
            </a:r>
            <a:r>
              <a:rPr lang="en-US" sz="1200" dirty="0"/>
              <a:t> irrigated land with poor crop stand. This illustrates an environmental impact of upstream irrigation developments causing an increased flow of groundwater to this lower lying area leading to the adverse conditions</a:t>
            </a:r>
            <a:r>
              <a:rPr lang="en-US" sz="1200" dirty="0" smtClean="0"/>
              <a:t>.</a:t>
            </a:r>
          </a:p>
          <a:p>
            <a:endParaRPr lang="en-US" sz="1200" dirty="0" smtClean="0"/>
          </a:p>
          <a:p>
            <a:r>
              <a:rPr lang="en-US" sz="1200" dirty="0"/>
              <a:t>http://en.wikipedia.org/wiki/Environmental_impact_of_irrigation</a:t>
            </a:r>
          </a:p>
        </p:txBody>
      </p:sp>
    </p:spTree>
    <p:extLst>
      <p:ext uri="{BB962C8B-B14F-4D97-AF65-F5344CB8AC3E}">
        <p14:creationId xmlns:p14="http://schemas.microsoft.com/office/powerpoint/2010/main" val="31778116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a:stretch>
            <a:fillRect/>
          </a:stretch>
        </p:blipFill>
        <p:spPr>
          <a:xfrm>
            <a:off x="323528" y="620688"/>
            <a:ext cx="8527317" cy="4104456"/>
          </a:xfrm>
          <a:prstGeom prst="rect">
            <a:avLst/>
          </a:prstGeom>
        </p:spPr>
      </p:pic>
      <p:sp>
        <p:nvSpPr>
          <p:cNvPr id="3" name="직사각형 2"/>
          <p:cNvSpPr/>
          <p:nvPr/>
        </p:nvSpPr>
        <p:spPr>
          <a:xfrm>
            <a:off x="251520" y="4869160"/>
            <a:ext cx="6750496" cy="830997"/>
          </a:xfrm>
          <a:prstGeom prst="rect">
            <a:avLst/>
          </a:prstGeom>
        </p:spPr>
        <p:txBody>
          <a:bodyPr wrap="square">
            <a:spAutoFit/>
          </a:bodyPr>
          <a:lstStyle/>
          <a:p>
            <a:r>
              <a:rPr lang="en-US" sz="1200" dirty="0"/>
              <a:t>Water becomes scarce for nomadic pastoralist in Baluchistan due to new irrigation </a:t>
            </a:r>
            <a:r>
              <a:rPr lang="en-US" sz="1200" dirty="0" smtClean="0"/>
              <a:t>developments</a:t>
            </a:r>
          </a:p>
          <a:p>
            <a:endParaRPr lang="en-US" sz="1200" dirty="0"/>
          </a:p>
          <a:p>
            <a:r>
              <a:rPr lang="en-US" sz="1200" dirty="0"/>
              <a:t>http://en.wikipedia.org/wiki/Environmental_impact_of_irrigation</a:t>
            </a:r>
          </a:p>
          <a:p>
            <a:endParaRPr lang="en-US" sz="1200" dirty="0"/>
          </a:p>
        </p:txBody>
      </p:sp>
    </p:spTree>
    <p:extLst>
      <p:ext uri="{BB962C8B-B14F-4D97-AF65-F5344CB8AC3E}">
        <p14:creationId xmlns:p14="http://schemas.microsoft.com/office/powerpoint/2010/main" val="32475336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a:stretch>
            <a:fillRect/>
          </a:stretch>
        </p:blipFill>
        <p:spPr>
          <a:xfrm>
            <a:off x="467544" y="260648"/>
            <a:ext cx="8237994" cy="5647531"/>
          </a:xfrm>
          <a:prstGeom prst="rect">
            <a:avLst/>
          </a:prstGeom>
        </p:spPr>
      </p:pic>
      <p:sp>
        <p:nvSpPr>
          <p:cNvPr id="3" name="직사각형 2"/>
          <p:cNvSpPr/>
          <p:nvPr/>
        </p:nvSpPr>
        <p:spPr>
          <a:xfrm>
            <a:off x="471339" y="6021288"/>
            <a:ext cx="4572000" cy="1384995"/>
          </a:xfrm>
          <a:prstGeom prst="rect">
            <a:avLst/>
          </a:prstGeom>
        </p:spPr>
        <p:txBody>
          <a:bodyPr>
            <a:spAutoFit/>
          </a:bodyPr>
          <a:lstStyle/>
          <a:p>
            <a:r>
              <a:rPr lang="en-US" sz="1200" dirty="0"/>
              <a:t>Lake </a:t>
            </a:r>
            <a:r>
              <a:rPr lang="en-US" sz="1200" dirty="0" err="1" smtClean="0"/>
              <a:t>Manantali</a:t>
            </a:r>
            <a:r>
              <a:rPr lang="en-US" sz="1200" dirty="0" smtClean="0"/>
              <a:t> (artificial lake in </a:t>
            </a:r>
            <a:r>
              <a:rPr lang="en-US" sz="1200" dirty="0" err="1" smtClean="0"/>
              <a:t>Mali</a:t>
            </a:r>
            <a:r>
              <a:rPr lang="en-US" sz="1200" dirty="0" smtClean="0"/>
              <a:t>), </a:t>
            </a:r>
            <a:r>
              <a:rPr lang="en-US" sz="1200" dirty="0"/>
              <a:t>477 km², displaced 12,000 </a:t>
            </a:r>
            <a:r>
              <a:rPr lang="en-US" sz="1200" dirty="0" smtClean="0"/>
              <a:t>people</a:t>
            </a:r>
          </a:p>
          <a:p>
            <a:endParaRPr lang="en-US" sz="1200" dirty="0"/>
          </a:p>
          <a:p>
            <a:r>
              <a:rPr lang="en-US" sz="1200" dirty="0"/>
              <a:t>http://en.wikipedia.org/wiki/Environmental_impact_of_irrigation</a:t>
            </a:r>
          </a:p>
          <a:p>
            <a:endParaRPr lang="en-US" sz="1200" dirty="0" smtClean="0"/>
          </a:p>
          <a:p>
            <a:endParaRPr lang="en-US" sz="1200" dirty="0"/>
          </a:p>
          <a:p>
            <a:endParaRPr lang="en-US" sz="1200" dirty="0"/>
          </a:p>
        </p:txBody>
      </p:sp>
    </p:spTree>
    <p:extLst>
      <p:ext uri="{BB962C8B-B14F-4D97-AF65-F5344CB8AC3E}">
        <p14:creationId xmlns:p14="http://schemas.microsoft.com/office/powerpoint/2010/main" val="20406633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직사각형 1"/>
          <p:cNvSpPr/>
          <p:nvPr/>
        </p:nvSpPr>
        <p:spPr>
          <a:xfrm>
            <a:off x="683568" y="6093296"/>
            <a:ext cx="4572000" cy="646331"/>
          </a:xfrm>
          <a:prstGeom prst="rect">
            <a:avLst/>
          </a:prstGeom>
        </p:spPr>
        <p:txBody>
          <a:bodyPr>
            <a:spAutoFit/>
          </a:bodyPr>
          <a:lstStyle/>
          <a:p>
            <a:r>
              <a:rPr lang="en-US" sz="1200" dirty="0" smtClean="0"/>
              <a:t>Flooding in 1997 along the Feather River in northern California</a:t>
            </a:r>
          </a:p>
          <a:p>
            <a:endParaRPr lang="en-US" sz="1200" dirty="0"/>
          </a:p>
          <a:p>
            <a:r>
              <a:rPr lang="en-US" sz="1200" dirty="0"/>
              <a:t>https://www.e-education.psu.edu/earth103/node/733</a:t>
            </a:r>
          </a:p>
        </p:txBody>
      </p:sp>
      <p:pic>
        <p:nvPicPr>
          <p:cNvPr id="4" name="그림 3"/>
          <p:cNvPicPr>
            <a:picLocks noChangeAspect="1"/>
          </p:cNvPicPr>
          <p:nvPr/>
        </p:nvPicPr>
        <p:blipFill>
          <a:blip r:embed="rId2"/>
          <a:stretch>
            <a:fillRect/>
          </a:stretch>
        </p:blipFill>
        <p:spPr>
          <a:xfrm>
            <a:off x="683568" y="188640"/>
            <a:ext cx="7620000" cy="5715000"/>
          </a:xfrm>
          <a:prstGeom prst="rect">
            <a:avLst/>
          </a:prstGeom>
        </p:spPr>
      </p:pic>
    </p:spTree>
    <p:extLst>
      <p:ext uri="{BB962C8B-B14F-4D97-AF65-F5344CB8AC3E}">
        <p14:creationId xmlns:p14="http://schemas.microsoft.com/office/powerpoint/2010/main" val="26766635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467544" y="620688"/>
            <a:ext cx="7467600" cy="5544616"/>
          </a:xfrm>
        </p:spPr>
        <p:txBody>
          <a:bodyPr>
            <a:normAutofit/>
          </a:bodyPr>
          <a:lstStyle/>
          <a:p>
            <a:pPr lvl="1" latinLnBrk="0"/>
            <a:r>
              <a:rPr lang="ko-KR" altLang="en-US" dirty="0" smtClean="0"/>
              <a:t>오염</a:t>
            </a:r>
            <a:r>
              <a:rPr lang="en-US" dirty="0" smtClean="0"/>
              <a:t>: </a:t>
            </a:r>
            <a:r>
              <a:rPr lang="ko-KR" altLang="en-US" dirty="0" smtClean="0"/>
              <a:t>전형적 비점오염원 </a:t>
            </a:r>
            <a:r>
              <a:rPr lang="ko-KR" altLang="en-US" dirty="0" err="1" smtClean="0"/>
              <a:t>오염물들</a:t>
            </a:r>
            <a:endParaRPr lang="en-US" dirty="0" smtClean="0"/>
          </a:p>
          <a:p>
            <a:pPr lvl="2" latinLnBrk="0"/>
            <a:r>
              <a:rPr lang="ko-KR" altLang="en-US" dirty="0" smtClean="0"/>
              <a:t>살충제 </a:t>
            </a:r>
            <a:r>
              <a:rPr lang="en-US" dirty="0" smtClean="0"/>
              <a:t>Pesticides</a:t>
            </a:r>
            <a:r>
              <a:rPr lang="en-US" dirty="0" smtClean="0"/>
              <a:t>: </a:t>
            </a:r>
          </a:p>
          <a:p>
            <a:pPr lvl="2" latinLnBrk="0"/>
            <a:r>
              <a:rPr lang="ko-KR" altLang="en-US" dirty="0" smtClean="0"/>
              <a:t>비료 </a:t>
            </a:r>
            <a:r>
              <a:rPr lang="en-US" dirty="0" smtClean="0"/>
              <a:t>Fertilizers</a:t>
            </a:r>
            <a:endParaRPr lang="en-US" dirty="0" smtClean="0"/>
          </a:p>
          <a:p>
            <a:pPr lvl="2" latinLnBrk="0"/>
            <a:r>
              <a:rPr lang="ko-KR" altLang="en-US" dirty="0" smtClean="0"/>
              <a:t>호르몬 </a:t>
            </a:r>
            <a:r>
              <a:rPr lang="en-US" dirty="0" smtClean="0"/>
              <a:t>Hormones</a:t>
            </a:r>
            <a:endParaRPr lang="en-US" dirty="0" smtClean="0"/>
          </a:p>
          <a:p>
            <a:pPr lvl="2" latinLnBrk="0"/>
            <a:r>
              <a:rPr lang="ko-KR" altLang="en-US" dirty="0" smtClean="0">
                <a:sym typeface="Wingdings" panose="05000000000000000000" pitchFamily="2" charset="2"/>
              </a:rPr>
              <a:t>성장촉진제 </a:t>
            </a:r>
            <a:r>
              <a:rPr lang="en-US" dirty="0" smtClean="0">
                <a:sym typeface="Wingdings" panose="05000000000000000000" pitchFamily="2" charset="2"/>
              </a:rPr>
              <a:t>Growth </a:t>
            </a:r>
            <a:r>
              <a:rPr lang="en-US" dirty="0" smtClean="0">
                <a:sym typeface="Wingdings" panose="05000000000000000000" pitchFamily="2" charset="2"/>
              </a:rPr>
              <a:t>agents</a:t>
            </a:r>
          </a:p>
          <a:p>
            <a:pPr lvl="2" latinLnBrk="0"/>
            <a:r>
              <a:rPr lang="ko-KR" altLang="en-US" dirty="0" smtClean="0">
                <a:sym typeface="Wingdings" panose="05000000000000000000" pitchFamily="2" charset="2"/>
              </a:rPr>
              <a:t>분뇨 </a:t>
            </a:r>
            <a:r>
              <a:rPr lang="en-US" dirty="0" smtClean="0">
                <a:sym typeface="Wingdings" panose="05000000000000000000" pitchFamily="2" charset="2"/>
              </a:rPr>
              <a:t>Manure </a:t>
            </a:r>
            <a:endParaRPr lang="en-US" dirty="0" smtClean="0">
              <a:sym typeface="Wingdings" panose="05000000000000000000" pitchFamily="2" charset="2"/>
            </a:endParaRPr>
          </a:p>
          <a:p>
            <a:pPr lvl="2" latinLnBrk="0"/>
            <a:r>
              <a:rPr lang="en-US" dirty="0" smtClean="0">
                <a:sym typeface="Wingdings" panose="05000000000000000000" pitchFamily="2" charset="2"/>
              </a:rPr>
              <a:t>2</a:t>
            </a:r>
            <a:r>
              <a:rPr lang="ko-KR" altLang="en-US" dirty="0" smtClean="0">
                <a:sym typeface="Wingdings" panose="05000000000000000000" pitchFamily="2" charset="2"/>
              </a:rPr>
              <a:t>차적 화학물질 </a:t>
            </a:r>
            <a:r>
              <a:rPr lang="en-US" dirty="0" smtClean="0">
                <a:sym typeface="Wingdings" panose="05000000000000000000" pitchFamily="2" charset="2"/>
              </a:rPr>
              <a:t>Indirect </a:t>
            </a:r>
            <a:r>
              <a:rPr lang="en-US" dirty="0" smtClean="0">
                <a:sym typeface="Wingdings" panose="05000000000000000000" pitchFamily="2" charset="2"/>
              </a:rPr>
              <a:t>chemicals (</a:t>
            </a:r>
            <a:r>
              <a:rPr lang="en-US" dirty="0" err="1" smtClean="0">
                <a:sym typeface="Wingdings" panose="05000000000000000000" pitchFamily="2" charset="2"/>
              </a:rPr>
              <a:t>eg</a:t>
            </a:r>
            <a:r>
              <a:rPr lang="en-US" dirty="0" smtClean="0">
                <a:sym typeface="Wingdings" panose="05000000000000000000" pitchFamily="2" charset="2"/>
              </a:rPr>
              <a:t>. heavy metals)</a:t>
            </a:r>
          </a:p>
          <a:p>
            <a:pPr lvl="2" latinLnBrk="0"/>
            <a:r>
              <a:rPr lang="ko-KR" altLang="en-US" dirty="0" smtClean="0">
                <a:sym typeface="Wingdings" panose="05000000000000000000" pitchFamily="2" charset="2"/>
              </a:rPr>
              <a:t>기타 </a:t>
            </a:r>
            <a:r>
              <a:rPr lang="en-US" dirty="0" smtClean="0">
                <a:sym typeface="Wingdings" panose="05000000000000000000" pitchFamily="2" charset="2"/>
              </a:rPr>
              <a:t>Miscellaneous</a:t>
            </a:r>
            <a:endParaRPr lang="en-US" dirty="0" smtClean="0">
              <a:sym typeface="Wingdings" panose="05000000000000000000" pitchFamily="2" charset="2"/>
            </a:endParaRPr>
          </a:p>
          <a:p>
            <a:pPr lvl="2" latinLnBrk="0"/>
            <a:endParaRPr lang="en-US" dirty="0" smtClean="0"/>
          </a:p>
        </p:txBody>
      </p:sp>
    </p:spTree>
    <p:extLst>
      <p:ext uri="{BB962C8B-B14F-4D97-AF65-F5344CB8AC3E}">
        <p14:creationId xmlns:p14="http://schemas.microsoft.com/office/powerpoint/2010/main" val="33792051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467544" y="620688"/>
            <a:ext cx="7467600" cy="5544616"/>
          </a:xfrm>
        </p:spPr>
        <p:txBody>
          <a:bodyPr>
            <a:normAutofit/>
          </a:bodyPr>
          <a:lstStyle/>
          <a:p>
            <a:pPr lvl="2" latinLnBrk="0"/>
            <a:r>
              <a:rPr lang="ko-KR" altLang="en-US" dirty="0" smtClean="0"/>
              <a:t>살충제</a:t>
            </a:r>
            <a:endParaRPr lang="en-US" dirty="0" smtClean="0"/>
          </a:p>
          <a:p>
            <a:pPr lvl="3" latinLnBrk="0"/>
            <a:r>
              <a:rPr lang="ko-KR" altLang="en-US" dirty="0" err="1" smtClean="0"/>
              <a:t>건강적</a:t>
            </a:r>
            <a:r>
              <a:rPr lang="ko-KR" altLang="en-US" dirty="0" smtClean="0"/>
              <a:t> 위협</a:t>
            </a:r>
            <a:endParaRPr lang="en-US" dirty="0" smtClean="0"/>
          </a:p>
          <a:p>
            <a:pPr lvl="4" latinLnBrk="0"/>
            <a:r>
              <a:rPr lang="ko-KR" altLang="en-US" dirty="0" smtClean="0"/>
              <a:t>염증 </a:t>
            </a:r>
            <a:r>
              <a:rPr lang="en-US" dirty="0" smtClean="0"/>
              <a:t>Irritation </a:t>
            </a:r>
            <a:endParaRPr lang="en-US" dirty="0" smtClean="0"/>
          </a:p>
          <a:p>
            <a:pPr lvl="4" latinLnBrk="0"/>
            <a:r>
              <a:rPr lang="ko-KR" altLang="en-US" dirty="0" smtClean="0"/>
              <a:t>신경계 </a:t>
            </a:r>
            <a:r>
              <a:rPr lang="en-US" dirty="0" smtClean="0"/>
              <a:t>Affecting </a:t>
            </a:r>
            <a:r>
              <a:rPr lang="en-US" dirty="0"/>
              <a:t>the nervous </a:t>
            </a:r>
            <a:r>
              <a:rPr lang="en-US" dirty="0" smtClean="0"/>
              <a:t>system</a:t>
            </a:r>
          </a:p>
          <a:p>
            <a:pPr lvl="4" latinLnBrk="0"/>
            <a:r>
              <a:rPr lang="ko-KR" altLang="en-US" dirty="0" smtClean="0"/>
              <a:t>생식기 </a:t>
            </a:r>
            <a:r>
              <a:rPr lang="en-US" dirty="0" smtClean="0"/>
              <a:t>Reproductive </a:t>
            </a:r>
            <a:r>
              <a:rPr lang="en-US" dirty="0" smtClean="0"/>
              <a:t>problems</a:t>
            </a:r>
          </a:p>
          <a:p>
            <a:pPr lvl="4" latinLnBrk="0"/>
            <a:r>
              <a:rPr lang="ko-KR" altLang="en-US" dirty="0" smtClean="0"/>
              <a:t>암 </a:t>
            </a:r>
            <a:r>
              <a:rPr lang="en-US" dirty="0" smtClean="0"/>
              <a:t>Cancer</a:t>
            </a:r>
            <a:endParaRPr lang="en-US" dirty="0" smtClean="0"/>
          </a:p>
          <a:p>
            <a:pPr lvl="3" latinLnBrk="0"/>
            <a:r>
              <a:rPr lang="ko-KR" altLang="en-US" dirty="0" smtClean="0"/>
              <a:t>환경적 위협</a:t>
            </a:r>
            <a:endParaRPr lang="en-US" dirty="0" smtClean="0"/>
          </a:p>
          <a:p>
            <a:pPr lvl="4" latinLnBrk="0"/>
            <a:r>
              <a:rPr lang="ko-KR" altLang="en-US" dirty="0" smtClean="0"/>
              <a:t>살충제 확산 </a:t>
            </a:r>
            <a:r>
              <a:rPr lang="en-US" dirty="0" smtClean="0"/>
              <a:t>Pesticide </a:t>
            </a:r>
            <a:r>
              <a:rPr lang="en-US" dirty="0" smtClean="0"/>
              <a:t>drift – </a:t>
            </a:r>
            <a:r>
              <a:rPr lang="ko-KR" altLang="en-US" dirty="0" smtClean="0"/>
              <a:t>공기 등을 통해 </a:t>
            </a:r>
            <a:r>
              <a:rPr lang="ko-KR" altLang="en-US" dirty="0" smtClean="0"/>
              <a:t>다른 지역 오염</a:t>
            </a:r>
            <a:endParaRPr lang="en-US" dirty="0" smtClean="0"/>
          </a:p>
          <a:p>
            <a:pPr lvl="4" latinLnBrk="0"/>
            <a:r>
              <a:rPr lang="ko-KR" altLang="en-US" dirty="0" smtClean="0"/>
              <a:t>물 및 토양 오염</a:t>
            </a:r>
            <a:endParaRPr lang="en-US" dirty="0" smtClean="0"/>
          </a:p>
          <a:p>
            <a:pPr lvl="4" latinLnBrk="0"/>
            <a:r>
              <a:rPr lang="ko-KR" altLang="en-US" dirty="0" smtClean="0"/>
              <a:t>다양성 </a:t>
            </a:r>
            <a:r>
              <a:rPr lang="ko-KR" altLang="en-US" dirty="0" smtClean="0"/>
              <a:t>저감 </a:t>
            </a:r>
            <a:r>
              <a:rPr lang="en-US" dirty="0" smtClean="0"/>
              <a:t>Reducing </a:t>
            </a:r>
            <a:r>
              <a:rPr lang="en-US" dirty="0" smtClean="0"/>
              <a:t>biodiversity</a:t>
            </a:r>
          </a:p>
          <a:p>
            <a:pPr lvl="4" latinLnBrk="0"/>
            <a:r>
              <a:rPr lang="ko-KR" altLang="en-US" dirty="0" smtClean="0"/>
              <a:t>생체 축적 및 확대 </a:t>
            </a:r>
            <a:r>
              <a:rPr lang="en-US" dirty="0" smtClean="0"/>
              <a:t>Biological </a:t>
            </a:r>
            <a:r>
              <a:rPr lang="en-US" dirty="0" smtClean="0"/>
              <a:t>deposition and magnification </a:t>
            </a:r>
            <a:r>
              <a:rPr lang="en-US" dirty="0" smtClean="0"/>
              <a:t>(</a:t>
            </a:r>
            <a:r>
              <a:rPr lang="ko-KR" altLang="en-US" dirty="0" smtClean="0"/>
              <a:t>특히 염소 </a:t>
            </a:r>
            <a:r>
              <a:rPr lang="ko-KR" altLang="en-US" dirty="0" err="1" smtClean="0"/>
              <a:t>유기계</a:t>
            </a:r>
            <a:r>
              <a:rPr lang="ko-KR" altLang="en-US" dirty="0" smtClean="0"/>
              <a:t> 살충제</a:t>
            </a:r>
            <a:r>
              <a:rPr lang="en-US" dirty="0" smtClean="0"/>
              <a:t>)</a:t>
            </a:r>
            <a:endParaRPr lang="en-US" dirty="0" smtClean="0"/>
          </a:p>
        </p:txBody>
      </p:sp>
    </p:spTree>
    <p:extLst>
      <p:ext uri="{BB962C8B-B14F-4D97-AF65-F5344CB8AC3E}">
        <p14:creationId xmlns:p14="http://schemas.microsoft.com/office/powerpoint/2010/main" val="23910013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p:txBody>
          <a:bodyPr/>
          <a:lstStyle/>
          <a:p>
            <a:pPr lvl="1" latinLnBrk="0"/>
            <a:r>
              <a:rPr lang="ko-KR" altLang="en-US" dirty="0" smtClean="0"/>
              <a:t>기후 변화</a:t>
            </a:r>
            <a:r>
              <a:rPr lang="en-US" dirty="0" smtClean="0"/>
              <a:t>:  </a:t>
            </a:r>
            <a:endParaRPr lang="en-US" dirty="0" smtClean="0"/>
          </a:p>
          <a:p>
            <a:pPr lvl="2" latinLnBrk="0"/>
            <a:r>
              <a:rPr lang="ko-KR" altLang="en-US" dirty="0" smtClean="0"/>
              <a:t>특히 온도와 강수량 측면에서</a:t>
            </a:r>
            <a:endParaRPr lang="en-US" dirty="0" smtClean="0"/>
          </a:p>
          <a:p>
            <a:pPr lvl="2" latinLnBrk="0"/>
            <a:r>
              <a:rPr lang="ko-KR" altLang="en-US" dirty="0" smtClean="0"/>
              <a:t>생산성에 영향</a:t>
            </a:r>
            <a:r>
              <a:rPr lang="en-US" dirty="0" smtClean="0"/>
              <a:t>: </a:t>
            </a:r>
            <a:r>
              <a:rPr lang="en-US" dirty="0" smtClean="0"/>
              <a:t>Good or bad?</a:t>
            </a:r>
          </a:p>
          <a:p>
            <a:pPr lvl="2" latinLnBrk="0"/>
            <a:r>
              <a:rPr lang="ko-KR" altLang="en-US" dirty="0" smtClean="0"/>
              <a:t>기후 변화 효과 </a:t>
            </a:r>
            <a:r>
              <a:rPr lang="en-US" dirty="0" smtClean="0"/>
              <a:t>(CO</a:t>
            </a:r>
            <a:r>
              <a:rPr lang="en-US" baseline="-25000" dirty="0" smtClean="0"/>
              <a:t>2</a:t>
            </a:r>
            <a:r>
              <a:rPr lang="en-US" dirty="0" smtClean="0"/>
              <a:t>, CH</a:t>
            </a:r>
            <a:r>
              <a:rPr lang="en-US" baseline="-25000" dirty="0" smtClean="0"/>
              <a:t>4</a:t>
            </a:r>
            <a:r>
              <a:rPr lang="en-US" dirty="0" smtClean="0"/>
              <a:t>, NO</a:t>
            </a:r>
            <a:r>
              <a:rPr lang="en-US" baseline="-25000" dirty="0" smtClean="0"/>
              <a:t>2</a:t>
            </a:r>
            <a:r>
              <a:rPr lang="en-US" dirty="0" smtClean="0"/>
              <a:t> </a:t>
            </a:r>
            <a:r>
              <a:rPr lang="ko-KR" altLang="en-US" dirty="0" smtClean="0"/>
              <a:t>발생</a:t>
            </a:r>
            <a:r>
              <a:rPr lang="en-US" dirty="0" smtClean="0"/>
              <a:t>, </a:t>
            </a:r>
            <a:r>
              <a:rPr lang="ko-KR" altLang="en-US" dirty="0" smtClean="0"/>
              <a:t>용지 사용</a:t>
            </a:r>
            <a:r>
              <a:rPr lang="en-US" dirty="0" smtClean="0"/>
              <a:t> (</a:t>
            </a:r>
            <a:r>
              <a:rPr lang="ko-KR" altLang="en-US" dirty="0" smtClean="0"/>
              <a:t>산림 파괴 등</a:t>
            </a:r>
            <a:r>
              <a:rPr lang="en-US" dirty="0" smtClean="0"/>
              <a:t>), </a:t>
            </a:r>
            <a:r>
              <a:rPr lang="ko-KR" altLang="en-US" dirty="0" smtClean="0"/>
              <a:t>기타</a:t>
            </a:r>
            <a:r>
              <a:rPr lang="en-US" dirty="0" smtClean="0"/>
              <a:t>)</a:t>
            </a:r>
            <a:endParaRPr lang="en-US" dirty="0" smtClean="0"/>
          </a:p>
          <a:p>
            <a:pPr lvl="2" latinLnBrk="0"/>
            <a:endParaRPr lang="en-US" dirty="0"/>
          </a:p>
        </p:txBody>
      </p:sp>
    </p:spTree>
    <p:extLst>
      <p:ext uri="{BB962C8B-B14F-4D97-AF65-F5344CB8AC3E}">
        <p14:creationId xmlns:p14="http://schemas.microsoft.com/office/powerpoint/2010/main" val="15841877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내용 개체 틀 1"/>
          <p:cNvGraphicFramePr>
            <a:graphicFrameLocks noGrp="1"/>
          </p:cNvGraphicFramePr>
          <p:nvPr>
            <p:ph idx="1"/>
            <p:extLst>
              <p:ext uri="{D42A27DB-BD31-4B8C-83A1-F6EECF244321}">
                <p14:modId xmlns:p14="http://schemas.microsoft.com/office/powerpoint/2010/main" val="2024501059"/>
              </p:ext>
            </p:extLst>
          </p:nvPr>
        </p:nvGraphicFramePr>
        <p:xfrm>
          <a:off x="468313" y="1198721"/>
          <a:ext cx="7467600" cy="4389120"/>
        </p:xfrm>
        <a:graphic>
          <a:graphicData uri="http://schemas.openxmlformats.org/drawingml/2006/table">
            <a:tbl>
              <a:tblPr>
                <a:tableStyleId>{5940675A-B579-460E-94D1-54222C63F5DA}</a:tableStyleId>
              </a:tblPr>
              <a:tblGrid>
                <a:gridCol w="3733800">
                  <a:extLst>
                    <a:ext uri="{9D8B030D-6E8A-4147-A177-3AD203B41FA5}">
                      <a16:colId xmlns:a16="http://schemas.microsoft.com/office/drawing/2014/main" val="20000"/>
                    </a:ext>
                  </a:extLst>
                </a:gridCol>
                <a:gridCol w="3733800">
                  <a:extLst>
                    <a:ext uri="{9D8B030D-6E8A-4147-A177-3AD203B41FA5}">
                      <a16:colId xmlns:a16="http://schemas.microsoft.com/office/drawing/2014/main" val="20001"/>
                    </a:ext>
                  </a:extLst>
                </a:gridCol>
              </a:tblGrid>
              <a:tr h="0">
                <a:tc>
                  <a:txBody>
                    <a:bodyPr/>
                    <a:lstStyle/>
                    <a:p>
                      <a:r>
                        <a:rPr lang="en-US" dirty="0"/>
                        <a:t>Type of pesticide</a:t>
                      </a:r>
                    </a:p>
                  </a:txBody>
                  <a:tcPr anchor="ctr">
                    <a:solidFill>
                      <a:srgbClr val="7030A0"/>
                    </a:solidFill>
                  </a:tcPr>
                </a:tc>
                <a:tc>
                  <a:txBody>
                    <a:bodyPr/>
                    <a:lstStyle/>
                    <a:p>
                      <a:r>
                        <a:rPr lang="en-US" dirty="0"/>
                        <a:t>Target pest group</a:t>
                      </a:r>
                    </a:p>
                  </a:txBody>
                  <a:tcPr anchor="ctr">
                    <a:solidFill>
                      <a:srgbClr val="7030A0"/>
                    </a:solidFill>
                  </a:tcPr>
                </a:tc>
                <a:extLst>
                  <a:ext uri="{0D108BD9-81ED-4DB2-BD59-A6C34878D82A}">
                    <a16:rowId xmlns:a16="http://schemas.microsoft.com/office/drawing/2014/main" val="10000"/>
                  </a:ext>
                </a:extLst>
              </a:tr>
              <a:tr h="0">
                <a:tc>
                  <a:txBody>
                    <a:bodyPr/>
                    <a:lstStyle/>
                    <a:p>
                      <a:r>
                        <a:rPr lang="en-US" dirty="0"/>
                        <a:t>Herbicides</a:t>
                      </a:r>
                    </a:p>
                  </a:txBody>
                  <a:tcPr anchor="ctr"/>
                </a:tc>
                <a:tc>
                  <a:txBody>
                    <a:bodyPr/>
                    <a:lstStyle/>
                    <a:p>
                      <a:r>
                        <a:rPr lang="en-US" dirty="0"/>
                        <a:t>Plant</a:t>
                      </a:r>
                    </a:p>
                  </a:txBody>
                  <a:tcPr anchor="ctr"/>
                </a:tc>
                <a:extLst>
                  <a:ext uri="{0D108BD9-81ED-4DB2-BD59-A6C34878D82A}">
                    <a16:rowId xmlns:a16="http://schemas.microsoft.com/office/drawing/2014/main" val="10001"/>
                  </a:ext>
                </a:extLst>
              </a:tr>
              <a:tr h="0">
                <a:tc>
                  <a:txBody>
                    <a:bodyPr/>
                    <a:lstStyle/>
                    <a:p>
                      <a:r>
                        <a:rPr lang="en-US" dirty="0" err="1"/>
                        <a:t>Algicides</a:t>
                      </a:r>
                      <a:r>
                        <a:rPr lang="en-US" dirty="0"/>
                        <a:t> or Algaecides</a:t>
                      </a:r>
                    </a:p>
                  </a:txBody>
                  <a:tcPr anchor="ctr"/>
                </a:tc>
                <a:tc>
                  <a:txBody>
                    <a:bodyPr/>
                    <a:lstStyle/>
                    <a:p>
                      <a:r>
                        <a:rPr lang="en-US" dirty="0"/>
                        <a:t>Algae</a:t>
                      </a:r>
                    </a:p>
                  </a:txBody>
                  <a:tcPr anchor="ctr"/>
                </a:tc>
                <a:extLst>
                  <a:ext uri="{0D108BD9-81ED-4DB2-BD59-A6C34878D82A}">
                    <a16:rowId xmlns:a16="http://schemas.microsoft.com/office/drawing/2014/main" val="10002"/>
                  </a:ext>
                </a:extLst>
              </a:tr>
              <a:tr h="0">
                <a:tc>
                  <a:txBody>
                    <a:bodyPr/>
                    <a:lstStyle/>
                    <a:p>
                      <a:r>
                        <a:rPr lang="en-US" dirty="0" err="1"/>
                        <a:t>Avicides</a:t>
                      </a:r>
                      <a:endParaRPr lang="en-US" dirty="0"/>
                    </a:p>
                  </a:txBody>
                  <a:tcPr anchor="ctr"/>
                </a:tc>
                <a:tc>
                  <a:txBody>
                    <a:bodyPr/>
                    <a:lstStyle/>
                    <a:p>
                      <a:r>
                        <a:rPr lang="en-US" dirty="0"/>
                        <a:t>Birds</a:t>
                      </a:r>
                    </a:p>
                  </a:txBody>
                  <a:tcPr anchor="ctr"/>
                </a:tc>
                <a:extLst>
                  <a:ext uri="{0D108BD9-81ED-4DB2-BD59-A6C34878D82A}">
                    <a16:rowId xmlns:a16="http://schemas.microsoft.com/office/drawing/2014/main" val="10003"/>
                  </a:ext>
                </a:extLst>
              </a:tr>
              <a:tr h="0">
                <a:tc>
                  <a:txBody>
                    <a:bodyPr/>
                    <a:lstStyle/>
                    <a:p>
                      <a:r>
                        <a:rPr lang="en-US" dirty="0"/>
                        <a:t>Bactericides</a:t>
                      </a:r>
                    </a:p>
                  </a:txBody>
                  <a:tcPr anchor="ctr"/>
                </a:tc>
                <a:tc>
                  <a:txBody>
                    <a:bodyPr/>
                    <a:lstStyle/>
                    <a:p>
                      <a:r>
                        <a:rPr lang="en-US" dirty="0"/>
                        <a:t>Bacteria</a:t>
                      </a:r>
                    </a:p>
                  </a:txBody>
                  <a:tcPr anchor="ctr"/>
                </a:tc>
                <a:extLst>
                  <a:ext uri="{0D108BD9-81ED-4DB2-BD59-A6C34878D82A}">
                    <a16:rowId xmlns:a16="http://schemas.microsoft.com/office/drawing/2014/main" val="10004"/>
                  </a:ext>
                </a:extLst>
              </a:tr>
              <a:tr h="0">
                <a:tc>
                  <a:txBody>
                    <a:bodyPr/>
                    <a:lstStyle/>
                    <a:p>
                      <a:r>
                        <a:rPr lang="en-US" dirty="0"/>
                        <a:t>Fungicides</a:t>
                      </a:r>
                    </a:p>
                  </a:txBody>
                  <a:tcPr anchor="ctr"/>
                </a:tc>
                <a:tc>
                  <a:txBody>
                    <a:bodyPr/>
                    <a:lstStyle/>
                    <a:p>
                      <a:r>
                        <a:rPr lang="en-US" dirty="0"/>
                        <a:t>Fungi and </a:t>
                      </a:r>
                      <a:r>
                        <a:rPr lang="en-US" dirty="0" err="1"/>
                        <a:t>Oomycetes</a:t>
                      </a:r>
                      <a:endParaRPr lang="en-US" dirty="0"/>
                    </a:p>
                  </a:txBody>
                  <a:tcPr anchor="ctr"/>
                </a:tc>
                <a:extLst>
                  <a:ext uri="{0D108BD9-81ED-4DB2-BD59-A6C34878D82A}">
                    <a16:rowId xmlns:a16="http://schemas.microsoft.com/office/drawing/2014/main" val="10005"/>
                  </a:ext>
                </a:extLst>
              </a:tr>
              <a:tr h="0">
                <a:tc>
                  <a:txBody>
                    <a:bodyPr/>
                    <a:lstStyle/>
                    <a:p>
                      <a:r>
                        <a:rPr lang="en-US" dirty="0"/>
                        <a:t>Insecticides</a:t>
                      </a:r>
                    </a:p>
                  </a:txBody>
                  <a:tcPr anchor="ctr"/>
                </a:tc>
                <a:tc>
                  <a:txBody>
                    <a:bodyPr/>
                    <a:lstStyle/>
                    <a:p>
                      <a:r>
                        <a:rPr lang="en-US" dirty="0"/>
                        <a:t>Insects</a:t>
                      </a:r>
                    </a:p>
                  </a:txBody>
                  <a:tcPr anchor="ctr"/>
                </a:tc>
                <a:extLst>
                  <a:ext uri="{0D108BD9-81ED-4DB2-BD59-A6C34878D82A}">
                    <a16:rowId xmlns:a16="http://schemas.microsoft.com/office/drawing/2014/main" val="10006"/>
                  </a:ext>
                </a:extLst>
              </a:tr>
              <a:tr h="0">
                <a:tc>
                  <a:txBody>
                    <a:bodyPr/>
                    <a:lstStyle/>
                    <a:p>
                      <a:r>
                        <a:rPr lang="en-US" dirty="0" err="1" smtClean="0"/>
                        <a:t>Miticides</a:t>
                      </a:r>
                      <a:r>
                        <a:rPr lang="en-US" baseline="0" dirty="0" smtClean="0"/>
                        <a:t> </a:t>
                      </a:r>
                      <a:r>
                        <a:rPr lang="en-US" dirty="0" smtClean="0"/>
                        <a:t>or </a:t>
                      </a:r>
                      <a:r>
                        <a:rPr lang="en-US" dirty="0" err="1"/>
                        <a:t>Acaricides</a:t>
                      </a:r>
                      <a:endParaRPr lang="en-US" dirty="0"/>
                    </a:p>
                  </a:txBody>
                  <a:tcPr anchor="ctr"/>
                </a:tc>
                <a:tc>
                  <a:txBody>
                    <a:bodyPr/>
                    <a:lstStyle/>
                    <a:p>
                      <a:r>
                        <a:rPr lang="en-US" dirty="0"/>
                        <a:t>Mites</a:t>
                      </a:r>
                    </a:p>
                  </a:txBody>
                  <a:tcPr anchor="ctr"/>
                </a:tc>
                <a:extLst>
                  <a:ext uri="{0D108BD9-81ED-4DB2-BD59-A6C34878D82A}">
                    <a16:rowId xmlns:a16="http://schemas.microsoft.com/office/drawing/2014/main" val="10007"/>
                  </a:ext>
                </a:extLst>
              </a:tr>
              <a:tr h="0">
                <a:tc>
                  <a:txBody>
                    <a:bodyPr/>
                    <a:lstStyle/>
                    <a:p>
                      <a:r>
                        <a:rPr lang="en-US" dirty="0" err="1"/>
                        <a:t>Molluscicides</a:t>
                      </a:r>
                      <a:endParaRPr lang="en-US" dirty="0"/>
                    </a:p>
                  </a:txBody>
                  <a:tcPr anchor="ctr"/>
                </a:tc>
                <a:tc>
                  <a:txBody>
                    <a:bodyPr/>
                    <a:lstStyle/>
                    <a:p>
                      <a:r>
                        <a:rPr lang="en-US" dirty="0"/>
                        <a:t>Snails</a:t>
                      </a:r>
                    </a:p>
                  </a:txBody>
                  <a:tcPr anchor="ctr"/>
                </a:tc>
                <a:extLst>
                  <a:ext uri="{0D108BD9-81ED-4DB2-BD59-A6C34878D82A}">
                    <a16:rowId xmlns:a16="http://schemas.microsoft.com/office/drawing/2014/main" val="10008"/>
                  </a:ext>
                </a:extLst>
              </a:tr>
              <a:tr h="0">
                <a:tc>
                  <a:txBody>
                    <a:bodyPr/>
                    <a:lstStyle/>
                    <a:p>
                      <a:r>
                        <a:rPr lang="en-US" dirty="0" err="1"/>
                        <a:t>Nematicides</a:t>
                      </a:r>
                      <a:endParaRPr lang="en-US" dirty="0"/>
                    </a:p>
                  </a:txBody>
                  <a:tcPr anchor="ctr"/>
                </a:tc>
                <a:tc>
                  <a:txBody>
                    <a:bodyPr/>
                    <a:lstStyle/>
                    <a:p>
                      <a:r>
                        <a:rPr lang="en-US" dirty="0"/>
                        <a:t>Nematodes</a:t>
                      </a:r>
                    </a:p>
                  </a:txBody>
                  <a:tcPr anchor="ctr"/>
                </a:tc>
                <a:extLst>
                  <a:ext uri="{0D108BD9-81ED-4DB2-BD59-A6C34878D82A}">
                    <a16:rowId xmlns:a16="http://schemas.microsoft.com/office/drawing/2014/main" val="10009"/>
                  </a:ext>
                </a:extLst>
              </a:tr>
              <a:tr h="0">
                <a:tc>
                  <a:txBody>
                    <a:bodyPr/>
                    <a:lstStyle/>
                    <a:p>
                      <a:r>
                        <a:rPr lang="en-US" dirty="0"/>
                        <a:t>Rodenticides</a:t>
                      </a:r>
                    </a:p>
                  </a:txBody>
                  <a:tcPr anchor="ctr"/>
                </a:tc>
                <a:tc>
                  <a:txBody>
                    <a:bodyPr/>
                    <a:lstStyle/>
                    <a:p>
                      <a:r>
                        <a:rPr lang="en-US" dirty="0"/>
                        <a:t>Rodents</a:t>
                      </a:r>
                    </a:p>
                  </a:txBody>
                  <a:tcPr anchor="ctr"/>
                </a:tc>
                <a:extLst>
                  <a:ext uri="{0D108BD9-81ED-4DB2-BD59-A6C34878D82A}">
                    <a16:rowId xmlns:a16="http://schemas.microsoft.com/office/drawing/2014/main" val="10010"/>
                  </a:ext>
                </a:extLst>
              </a:tr>
              <a:tr h="0">
                <a:tc>
                  <a:txBody>
                    <a:bodyPr/>
                    <a:lstStyle/>
                    <a:p>
                      <a:r>
                        <a:rPr lang="en-US" dirty="0" err="1"/>
                        <a:t>Virucides</a:t>
                      </a:r>
                      <a:endParaRPr lang="en-US" dirty="0"/>
                    </a:p>
                  </a:txBody>
                  <a:tcPr anchor="ctr"/>
                </a:tc>
                <a:tc>
                  <a:txBody>
                    <a:bodyPr/>
                    <a:lstStyle/>
                    <a:p>
                      <a:r>
                        <a:rPr lang="en-US" dirty="0"/>
                        <a:t>Viruses</a:t>
                      </a:r>
                    </a:p>
                  </a:txBody>
                  <a:tcPr anchor="ct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28288058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p:cNvPicPr>
            <a:picLocks noChangeAspect="1"/>
          </p:cNvPicPr>
          <p:nvPr/>
        </p:nvPicPr>
        <p:blipFill>
          <a:blip r:embed="rId2"/>
          <a:stretch>
            <a:fillRect/>
          </a:stretch>
        </p:blipFill>
        <p:spPr>
          <a:xfrm>
            <a:off x="179512" y="260648"/>
            <a:ext cx="8791575" cy="5857875"/>
          </a:xfrm>
          <a:prstGeom prst="rect">
            <a:avLst/>
          </a:prstGeom>
        </p:spPr>
      </p:pic>
      <p:sp>
        <p:nvSpPr>
          <p:cNvPr id="5" name="직사각형 4"/>
          <p:cNvSpPr/>
          <p:nvPr/>
        </p:nvSpPr>
        <p:spPr>
          <a:xfrm>
            <a:off x="174179" y="6237312"/>
            <a:ext cx="4514377" cy="646331"/>
          </a:xfrm>
          <a:prstGeom prst="rect">
            <a:avLst/>
          </a:prstGeom>
        </p:spPr>
        <p:txBody>
          <a:bodyPr wrap="none">
            <a:spAutoFit/>
          </a:bodyPr>
          <a:lstStyle/>
          <a:p>
            <a:r>
              <a:rPr lang="en-US" sz="1200" dirty="0"/>
              <a:t>Pesticide </a:t>
            </a:r>
            <a:r>
              <a:rPr lang="en-US" sz="1200" dirty="0" smtClean="0"/>
              <a:t>pathways</a:t>
            </a:r>
          </a:p>
          <a:p>
            <a:endParaRPr lang="en-US" sz="1200" dirty="0"/>
          </a:p>
          <a:p>
            <a:r>
              <a:rPr lang="en-US" sz="1200" dirty="0"/>
              <a:t>http://en.wikipedia.org/wiki/Environmental_impact_of_pesticides</a:t>
            </a:r>
          </a:p>
        </p:txBody>
      </p:sp>
    </p:spTree>
    <p:extLst>
      <p:ext uri="{BB962C8B-B14F-4D97-AF65-F5344CB8AC3E}">
        <p14:creationId xmlns:p14="http://schemas.microsoft.com/office/powerpoint/2010/main" val="32195215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a:stretch>
            <a:fillRect/>
          </a:stretch>
        </p:blipFill>
        <p:spPr>
          <a:xfrm>
            <a:off x="611560" y="332656"/>
            <a:ext cx="7908998" cy="5616624"/>
          </a:xfrm>
          <a:prstGeom prst="rect">
            <a:avLst/>
          </a:prstGeom>
        </p:spPr>
      </p:pic>
      <p:sp>
        <p:nvSpPr>
          <p:cNvPr id="4" name="TextBox 3"/>
          <p:cNvSpPr txBox="1"/>
          <p:nvPr/>
        </p:nvSpPr>
        <p:spPr>
          <a:xfrm>
            <a:off x="827584" y="692696"/>
            <a:ext cx="1390124" cy="369332"/>
          </a:xfrm>
          <a:prstGeom prst="rect">
            <a:avLst/>
          </a:prstGeom>
          <a:noFill/>
        </p:spPr>
        <p:txBody>
          <a:bodyPr wrap="none" rtlCol="0">
            <a:spAutoFit/>
          </a:bodyPr>
          <a:lstStyle/>
          <a:p>
            <a:r>
              <a:rPr lang="en-US" dirty="0" smtClean="0"/>
              <a:t>Air pollution</a:t>
            </a:r>
            <a:endParaRPr lang="en-US" dirty="0"/>
          </a:p>
        </p:txBody>
      </p:sp>
      <p:sp>
        <p:nvSpPr>
          <p:cNvPr id="5" name="TextBox 4"/>
          <p:cNvSpPr txBox="1"/>
          <p:nvPr/>
        </p:nvSpPr>
        <p:spPr>
          <a:xfrm>
            <a:off x="6732240" y="836712"/>
            <a:ext cx="1714957" cy="369332"/>
          </a:xfrm>
          <a:prstGeom prst="rect">
            <a:avLst/>
          </a:prstGeom>
          <a:noFill/>
        </p:spPr>
        <p:txBody>
          <a:bodyPr wrap="none" rtlCol="0">
            <a:spAutoFit/>
          </a:bodyPr>
          <a:lstStyle/>
          <a:p>
            <a:r>
              <a:rPr lang="en-US" dirty="0" smtClean="0"/>
              <a:t>Water pollution</a:t>
            </a:r>
            <a:endParaRPr lang="en-US" dirty="0"/>
          </a:p>
        </p:txBody>
      </p:sp>
      <p:sp>
        <p:nvSpPr>
          <p:cNvPr id="6" name="TextBox 5"/>
          <p:cNvSpPr txBox="1"/>
          <p:nvPr/>
        </p:nvSpPr>
        <p:spPr>
          <a:xfrm>
            <a:off x="7452320" y="3140968"/>
            <a:ext cx="1672253" cy="646331"/>
          </a:xfrm>
          <a:prstGeom prst="rect">
            <a:avLst/>
          </a:prstGeom>
          <a:noFill/>
        </p:spPr>
        <p:txBody>
          <a:bodyPr wrap="none" rtlCol="0">
            <a:spAutoFit/>
          </a:bodyPr>
          <a:lstStyle/>
          <a:p>
            <a:r>
              <a:rPr lang="en-US" dirty="0" smtClean="0"/>
              <a:t>Soil</a:t>
            </a:r>
          </a:p>
          <a:p>
            <a:r>
              <a:rPr lang="en-US" dirty="0" smtClean="0"/>
              <a:t>Contamination</a:t>
            </a:r>
            <a:endParaRPr lang="en-US" dirty="0"/>
          </a:p>
        </p:txBody>
      </p:sp>
      <p:sp>
        <p:nvSpPr>
          <p:cNvPr id="7" name="직사각형 6"/>
          <p:cNvSpPr/>
          <p:nvPr/>
        </p:nvSpPr>
        <p:spPr>
          <a:xfrm>
            <a:off x="611560" y="6049089"/>
            <a:ext cx="6534472" cy="646331"/>
          </a:xfrm>
          <a:prstGeom prst="rect">
            <a:avLst/>
          </a:prstGeom>
        </p:spPr>
        <p:txBody>
          <a:bodyPr wrap="square">
            <a:spAutoFit/>
          </a:bodyPr>
          <a:lstStyle/>
          <a:p>
            <a:r>
              <a:rPr lang="en-US" sz="1200" dirty="0"/>
              <a:t>Pesticides are implicated in a range of impacts on human health due to </a:t>
            </a:r>
            <a:r>
              <a:rPr lang="en-US" sz="1200" dirty="0" smtClean="0"/>
              <a:t>pollution</a:t>
            </a:r>
          </a:p>
          <a:p>
            <a:endParaRPr lang="en-US" sz="1200" dirty="0"/>
          </a:p>
          <a:p>
            <a:r>
              <a:rPr lang="en-US" sz="1200" dirty="0"/>
              <a:t>http://en.wikipedia.org/wiki/Environmental_impact_of_pesticides</a:t>
            </a:r>
          </a:p>
        </p:txBody>
      </p:sp>
    </p:spTree>
    <p:extLst>
      <p:ext uri="{BB962C8B-B14F-4D97-AF65-F5344CB8AC3E}">
        <p14:creationId xmlns:p14="http://schemas.microsoft.com/office/powerpoint/2010/main" val="2557895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p:cNvPicPr>
            <a:picLocks noChangeAspect="1"/>
          </p:cNvPicPr>
          <p:nvPr/>
        </p:nvPicPr>
        <p:blipFill>
          <a:blip r:embed="rId2"/>
          <a:stretch>
            <a:fillRect/>
          </a:stretch>
        </p:blipFill>
        <p:spPr>
          <a:xfrm>
            <a:off x="1835696" y="404664"/>
            <a:ext cx="5629275" cy="5715000"/>
          </a:xfrm>
          <a:prstGeom prst="rect">
            <a:avLst/>
          </a:prstGeom>
        </p:spPr>
      </p:pic>
    </p:spTree>
    <p:extLst>
      <p:ext uri="{BB962C8B-B14F-4D97-AF65-F5344CB8AC3E}">
        <p14:creationId xmlns:p14="http://schemas.microsoft.com/office/powerpoint/2010/main" val="3437072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p:cNvPicPr>
            <a:picLocks noChangeAspect="1"/>
          </p:cNvPicPr>
          <p:nvPr/>
        </p:nvPicPr>
        <p:blipFill>
          <a:blip r:embed="rId2"/>
          <a:stretch>
            <a:fillRect/>
          </a:stretch>
        </p:blipFill>
        <p:spPr>
          <a:xfrm>
            <a:off x="467544" y="116632"/>
            <a:ext cx="8352928" cy="6264696"/>
          </a:xfrm>
          <a:prstGeom prst="rect">
            <a:avLst/>
          </a:prstGeom>
        </p:spPr>
      </p:pic>
      <p:sp>
        <p:nvSpPr>
          <p:cNvPr id="5" name="직사각형 4"/>
          <p:cNvSpPr/>
          <p:nvPr/>
        </p:nvSpPr>
        <p:spPr>
          <a:xfrm>
            <a:off x="1403648" y="6534834"/>
            <a:ext cx="4572000" cy="276999"/>
          </a:xfrm>
          <a:prstGeom prst="rect">
            <a:avLst/>
          </a:prstGeom>
        </p:spPr>
        <p:txBody>
          <a:bodyPr>
            <a:spAutoFit/>
          </a:bodyPr>
          <a:lstStyle/>
          <a:p>
            <a:r>
              <a:rPr lang="en-US" sz="1200" dirty="0"/>
              <a:t>http://www.climatechange-foodsecurity.org/science.html</a:t>
            </a:r>
          </a:p>
        </p:txBody>
      </p:sp>
    </p:spTree>
    <p:extLst>
      <p:ext uri="{BB962C8B-B14F-4D97-AF65-F5344CB8AC3E}">
        <p14:creationId xmlns:p14="http://schemas.microsoft.com/office/powerpoint/2010/main" val="39601436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792499" y="1196752"/>
            <a:ext cx="7467600" cy="4525963"/>
          </a:xfrm>
        </p:spPr>
        <p:txBody>
          <a:bodyPr/>
          <a:lstStyle/>
          <a:p>
            <a:pPr lvl="1" latinLnBrk="0"/>
            <a:r>
              <a:rPr lang="ko-KR" altLang="en-US" dirty="0" smtClean="0"/>
              <a:t>산림 파괴</a:t>
            </a:r>
            <a:r>
              <a:rPr lang="en-US" dirty="0" smtClean="0"/>
              <a:t>:</a:t>
            </a:r>
            <a:endParaRPr lang="en-US" dirty="0" smtClean="0"/>
          </a:p>
          <a:p>
            <a:pPr lvl="2" latinLnBrk="0"/>
            <a:r>
              <a:rPr lang="ko-KR" altLang="en-US" dirty="0" smtClean="0"/>
              <a:t>대기 측면에서 </a:t>
            </a:r>
            <a:r>
              <a:rPr lang="en-US" dirty="0" smtClean="0"/>
              <a:t>– </a:t>
            </a:r>
            <a:r>
              <a:rPr lang="ko-KR" altLang="en-US" dirty="0" smtClean="0"/>
              <a:t>온실 효과 증가</a:t>
            </a:r>
            <a:endParaRPr lang="en-US" dirty="0" smtClean="0"/>
          </a:p>
          <a:p>
            <a:pPr lvl="2" latinLnBrk="0"/>
            <a:r>
              <a:rPr lang="ko-KR" altLang="en-US" dirty="0" smtClean="0"/>
              <a:t>수문학적 측면</a:t>
            </a:r>
            <a:r>
              <a:rPr lang="en-US" dirty="0" smtClean="0"/>
              <a:t> </a:t>
            </a:r>
            <a:endParaRPr lang="en-US" dirty="0" smtClean="0"/>
          </a:p>
          <a:p>
            <a:pPr lvl="3" latinLnBrk="0"/>
            <a:r>
              <a:rPr lang="ko-KR" altLang="en-US" dirty="0" err="1" smtClean="0"/>
              <a:t>물순환</a:t>
            </a:r>
            <a:r>
              <a:rPr lang="ko-KR" altLang="en-US" dirty="0"/>
              <a:t> </a:t>
            </a:r>
            <a:r>
              <a:rPr lang="ko-KR" altLang="en-US" dirty="0" smtClean="0"/>
              <a:t>변화</a:t>
            </a:r>
            <a:endParaRPr lang="en-US" dirty="0" smtClean="0"/>
          </a:p>
          <a:p>
            <a:pPr lvl="3" latinLnBrk="0"/>
            <a:r>
              <a:rPr lang="ko-KR" altLang="en-US" dirty="0" smtClean="0"/>
              <a:t>수자원 오염</a:t>
            </a:r>
            <a:endParaRPr lang="en-US" dirty="0" smtClean="0"/>
          </a:p>
          <a:p>
            <a:pPr lvl="2" latinLnBrk="0"/>
            <a:r>
              <a:rPr lang="ko-KR" altLang="en-US" dirty="0" smtClean="0"/>
              <a:t>토양</a:t>
            </a:r>
            <a:r>
              <a:rPr lang="en-US" dirty="0" smtClean="0"/>
              <a:t> </a:t>
            </a:r>
            <a:endParaRPr lang="en-US" dirty="0" smtClean="0"/>
          </a:p>
          <a:p>
            <a:pPr lvl="3" latinLnBrk="0"/>
            <a:r>
              <a:rPr lang="ko-KR" altLang="en-US" dirty="0" smtClean="0"/>
              <a:t>침식</a:t>
            </a:r>
            <a:endParaRPr lang="en-US" altLang="ko-KR" dirty="0" smtClean="0"/>
          </a:p>
          <a:p>
            <a:pPr lvl="3" latinLnBrk="0"/>
            <a:r>
              <a:rPr lang="ko-KR" altLang="en-US" dirty="0" smtClean="0"/>
              <a:t>사태</a:t>
            </a:r>
            <a:endParaRPr lang="en-US" dirty="0" smtClean="0"/>
          </a:p>
          <a:p>
            <a:pPr lvl="3" latinLnBrk="0"/>
            <a:r>
              <a:rPr lang="ko-KR" altLang="en-US" dirty="0" smtClean="0"/>
              <a:t>홍수</a:t>
            </a:r>
            <a:endParaRPr lang="en-US" dirty="0" smtClean="0"/>
          </a:p>
          <a:p>
            <a:pPr lvl="2" latinLnBrk="0"/>
            <a:r>
              <a:rPr lang="ko-KR" altLang="en-US" dirty="0" smtClean="0"/>
              <a:t>생물다양성 저해 </a:t>
            </a:r>
            <a:endParaRPr lang="en-US" dirty="0" smtClean="0"/>
          </a:p>
        </p:txBody>
      </p:sp>
    </p:spTree>
    <p:extLst>
      <p:ext uri="{BB962C8B-B14F-4D97-AF65-F5344CB8AC3E}">
        <p14:creationId xmlns:p14="http://schemas.microsoft.com/office/powerpoint/2010/main" val="32644001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p:cNvPicPr>
            <a:picLocks noChangeAspect="1"/>
          </p:cNvPicPr>
          <p:nvPr/>
        </p:nvPicPr>
        <p:blipFill>
          <a:blip r:embed="rId2"/>
          <a:stretch>
            <a:fillRect/>
          </a:stretch>
        </p:blipFill>
        <p:spPr>
          <a:xfrm>
            <a:off x="1619672" y="476672"/>
            <a:ext cx="6250013" cy="5651958"/>
          </a:xfrm>
          <a:prstGeom prst="rect">
            <a:avLst/>
          </a:prstGeom>
        </p:spPr>
      </p:pic>
      <p:sp>
        <p:nvSpPr>
          <p:cNvPr id="6" name="직사각형 5"/>
          <p:cNvSpPr/>
          <p:nvPr/>
        </p:nvSpPr>
        <p:spPr>
          <a:xfrm>
            <a:off x="1475656" y="6488670"/>
            <a:ext cx="3050643" cy="276999"/>
          </a:xfrm>
          <a:prstGeom prst="rect">
            <a:avLst/>
          </a:prstGeom>
        </p:spPr>
        <p:txBody>
          <a:bodyPr wrap="none">
            <a:spAutoFit/>
          </a:bodyPr>
          <a:lstStyle/>
          <a:p>
            <a:r>
              <a:rPr lang="en-US" sz="1200" dirty="0"/>
              <a:t>http://rainforests.mongabay.com/0803.htm</a:t>
            </a:r>
          </a:p>
        </p:txBody>
      </p:sp>
    </p:spTree>
    <p:extLst>
      <p:ext uri="{BB962C8B-B14F-4D97-AF65-F5344CB8AC3E}">
        <p14:creationId xmlns:p14="http://schemas.microsoft.com/office/powerpoint/2010/main" val="3304451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p:cNvPicPr>
            <a:picLocks noChangeAspect="1"/>
          </p:cNvPicPr>
          <p:nvPr/>
        </p:nvPicPr>
        <p:blipFill>
          <a:blip r:embed="rId2"/>
          <a:stretch>
            <a:fillRect/>
          </a:stretch>
        </p:blipFill>
        <p:spPr>
          <a:xfrm>
            <a:off x="1115616" y="332656"/>
            <a:ext cx="7079382" cy="5829639"/>
          </a:xfrm>
          <a:prstGeom prst="rect">
            <a:avLst/>
          </a:prstGeom>
        </p:spPr>
      </p:pic>
      <p:sp>
        <p:nvSpPr>
          <p:cNvPr id="5" name="직사각형 4"/>
          <p:cNvSpPr/>
          <p:nvPr/>
        </p:nvSpPr>
        <p:spPr>
          <a:xfrm>
            <a:off x="1043608" y="6309320"/>
            <a:ext cx="6390456" cy="276999"/>
          </a:xfrm>
          <a:prstGeom prst="rect">
            <a:avLst/>
          </a:prstGeom>
        </p:spPr>
        <p:txBody>
          <a:bodyPr wrap="square">
            <a:spAutoFit/>
          </a:bodyPr>
          <a:lstStyle/>
          <a:p>
            <a:r>
              <a:rPr lang="en-US" sz="1200" dirty="0"/>
              <a:t>http://www.nature.com/nature/journal/v489/n7415/fig_tab/nature11485_F1.html</a:t>
            </a:r>
          </a:p>
        </p:txBody>
      </p:sp>
    </p:spTree>
    <p:extLst>
      <p:ext uri="{BB962C8B-B14F-4D97-AF65-F5344CB8AC3E}">
        <p14:creationId xmlns:p14="http://schemas.microsoft.com/office/powerpoint/2010/main" val="42267521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직사각형 2"/>
          <p:cNvSpPr/>
          <p:nvPr/>
        </p:nvSpPr>
        <p:spPr>
          <a:xfrm>
            <a:off x="970856" y="5589240"/>
            <a:ext cx="7993632" cy="461665"/>
          </a:xfrm>
          <a:prstGeom prst="rect">
            <a:avLst/>
          </a:prstGeom>
        </p:spPr>
        <p:txBody>
          <a:bodyPr wrap="square">
            <a:spAutoFit/>
          </a:bodyPr>
          <a:lstStyle/>
          <a:p>
            <a:r>
              <a:rPr lang="en-US" sz="1200" dirty="0"/>
              <a:t>http://www.nzdl.org/gsdlmod?e=d-00000-00---off-0aedl--00-0----0-10-0---0---0direct-10---4-------0-1l--11-en-50---20-help---00-0-1-00-0-0-11-1-0utfZz-8-10&amp;cl=CL1.1&amp;d=HASH0198ca64f44cf9457f3c759d.9&amp;gt=2</a:t>
            </a:r>
          </a:p>
        </p:txBody>
      </p:sp>
      <p:pic>
        <p:nvPicPr>
          <p:cNvPr id="4" name="그림 3"/>
          <p:cNvPicPr>
            <a:picLocks noChangeAspect="1"/>
          </p:cNvPicPr>
          <p:nvPr/>
        </p:nvPicPr>
        <p:blipFill>
          <a:blip r:embed="rId2"/>
          <a:stretch>
            <a:fillRect/>
          </a:stretch>
        </p:blipFill>
        <p:spPr>
          <a:xfrm>
            <a:off x="1835696" y="476672"/>
            <a:ext cx="5705475" cy="4876800"/>
          </a:xfrm>
          <a:prstGeom prst="rect">
            <a:avLst/>
          </a:prstGeom>
        </p:spPr>
      </p:pic>
    </p:spTree>
    <p:extLst>
      <p:ext uri="{BB962C8B-B14F-4D97-AF65-F5344CB8AC3E}">
        <p14:creationId xmlns:p14="http://schemas.microsoft.com/office/powerpoint/2010/main" val="38607086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179512" y="332656"/>
            <a:ext cx="7467600" cy="6156014"/>
          </a:xfrm>
        </p:spPr>
        <p:txBody>
          <a:bodyPr>
            <a:normAutofit/>
          </a:bodyPr>
          <a:lstStyle/>
          <a:p>
            <a:pPr lvl="1" latinLnBrk="0"/>
            <a:r>
              <a:rPr lang="ko-KR" altLang="en-US" dirty="0" smtClean="0"/>
              <a:t>유전자 조작</a:t>
            </a:r>
            <a:r>
              <a:rPr lang="en-US" dirty="0" smtClean="0"/>
              <a:t>:</a:t>
            </a:r>
            <a:endParaRPr lang="en-US" dirty="0" smtClean="0"/>
          </a:p>
          <a:p>
            <a:pPr lvl="2" latinLnBrk="0"/>
            <a:r>
              <a:rPr lang="ko-KR" altLang="en-US" dirty="0" smtClean="0"/>
              <a:t>유전자 제거</a:t>
            </a:r>
            <a:r>
              <a:rPr lang="en-US" altLang="ko-KR" dirty="0" smtClean="0"/>
              <a:t>, </a:t>
            </a:r>
            <a:r>
              <a:rPr lang="ko-KR" altLang="en-US" dirty="0" smtClean="0"/>
              <a:t>외래 유전자 주입에 의한 교잡종 제조 기술 등을 이용하요 유전적으로 변형된 생물을 만드는 것</a:t>
            </a:r>
            <a:endParaRPr lang="en-US" dirty="0"/>
          </a:p>
          <a:p>
            <a:pPr lvl="2" latinLnBrk="0"/>
            <a:r>
              <a:rPr lang="ko-KR" altLang="en-US" dirty="0" err="1" smtClean="0"/>
              <a:t>논란점</a:t>
            </a:r>
            <a:r>
              <a:rPr lang="ko-KR" altLang="en-US" dirty="0" smtClean="0"/>
              <a:t> </a:t>
            </a:r>
            <a:r>
              <a:rPr lang="en-US" dirty="0" smtClean="0"/>
              <a:t>Controversy</a:t>
            </a:r>
            <a:endParaRPr lang="en-US" dirty="0" smtClean="0"/>
          </a:p>
          <a:p>
            <a:pPr lvl="3" latinLnBrk="0"/>
            <a:r>
              <a:rPr lang="ko-KR" altLang="en-US" dirty="0" smtClean="0"/>
              <a:t>윤리적 </a:t>
            </a:r>
            <a:r>
              <a:rPr lang="en-US" dirty="0" smtClean="0"/>
              <a:t>ethical </a:t>
            </a:r>
            <a:endParaRPr lang="en-US" dirty="0" smtClean="0"/>
          </a:p>
          <a:p>
            <a:pPr lvl="3" latinLnBrk="0"/>
            <a:r>
              <a:rPr lang="ko-KR" altLang="en-US" dirty="0" smtClean="0"/>
              <a:t>생태적 </a:t>
            </a:r>
            <a:r>
              <a:rPr lang="en-US" dirty="0" smtClean="0"/>
              <a:t>ecological</a:t>
            </a:r>
            <a:endParaRPr lang="en-US" dirty="0" smtClean="0"/>
          </a:p>
          <a:p>
            <a:pPr lvl="3" latinLnBrk="0"/>
            <a:r>
              <a:rPr lang="ko-KR" altLang="en-US" dirty="0" smtClean="0"/>
              <a:t>경제적 </a:t>
            </a:r>
            <a:r>
              <a:rPr lang="en-US" dirty="0" smtClean="0"/>
              <a:t>economic </a:t>
            </a:r>
            <a:r>
              <a:rPr lang="en-US" dirty="0" smtClean="0"/>
              <a:t>(rel. w/ intellectual property)</a:t>
            </a:r>
          </a:p>
          <a:p>
            <a:pPr lvl="3" latinLnBrk="0"/>
            <a:r>
              <a:rPr lang="ko-KR" altLang="en-US" dirty="0" smtClean="0"/>
              <a:t>음식 논란 </a:t>
            </a:r>
            <a:r>
              <a:rPr lang="en-US" dirty="0" smtClean="0"/>
              <a:t>food </a:t>
            </a:r>
            <a:r>
              <a:rPr lang="en-US" dirty="0" smtClean="0"/>
              <a:t>controversies</a:t>
            </a:r>
          </a:p>
          <a:p>
            <a:pPr lvl="4" latinLnBrk="0"/>
            <a:r>
              <a:rPr lang="en-US" dirty="0" smtClean="0"/>
              <a:t>GMO </a:t>
            </a:r>
            <a:r>
              <a:rPr lang="ko-KR" altLang="en-US" dirty="0" smtClean="0"/>
              <a:t>표시 논란</a:t>
            </a:r>
            <a:endParaRPr lang="en-US" dirty="0" smtClean="0"/>
          </a:p>
          <a:p>
            <a:pPr lvl="4" latinLnBrk="0"/>
            <a:r>
              <a:rPr lang="ko-KR" altLang="en-US" dirty="0" smtClean="0"/>
              <a:t>건강 위해성 논란</a:t>
            </a:r>
            <a:endParaRPr lang="en-US" dirty="0" smtClean="0"/>
          </a:p>
        </p:txBody>
      </p:sp>
      <p:sp>
        <p:nvSpPr>
          <p:cNvPr id="6" name="직사각형 5"/>
          <p:cNvSpPr/>
          <p:nvPr/>
        </p:nvSpPr>
        <p:spPr>
          <a:xfrm>
            <a:off x="1475656" y="6488670"/>
            <a:ext cx="3050643" cy="276999"/>
          </a:xfrm>
          <a:prstGeom prst="rect">
            <a:avLst/>
          </a:prstGeom>
        </p:spPr>
        <p:txBody>
          <a:bodyPr wrap="none">
            <a:spAutoFit/>
          </a:bodyPr>
          <a:lstStyle/>
          <a:p>
            <a:r>
              <a:rPr lang="en-US" sz="1200" dirty="0"/>
              <a:t>http://rainforests.mongabay.com/0803.htm</a:t>
            </a:r>
          </a:p>
        </p:txBody>
      </p:sp>
    </p:spTree>
    <p:extLst>
      <p:ext uri="{BB962C8B-B14F-4D97-AF65-F5344CB8AC3E}">
        <p14:creationId xmlns:p14="http://schemas.microsoft.com/office/powerpoint/2010/main" val="2937404155"/>
      </p:ext>
    </p:extLst>
  </p:cSld>
  <p:clrMapOvr>
    <a:masterClrMapping/>
  </p:clrMapOvr>
</p:sld>
</file>

<file path=ppt/theme/theme1.xml><?xml version="1.0" encoding="utf-8"?>
<a:theme xmlns:a="http://schemas.openxmlformats.org/drawingml/2006/main" name="테크닉">
  <a:themeElements>
    <a:clrScheme name="테크닉">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테크닉">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테크닉">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1736</TotalTime>
  <Words>487</Words>
  <Application>Microsoft Office PowerPoint</Application>
  <PresentationFormat>화면 슬라이드 쇼(4:3)</PresentationFormat>
  <Paragraphs>113</Paragraphs>
  <Slides>22</Slides>
  <Notes>0</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22</vt:i4>
      </vt:variant>
    </vt:vector>
  </HeadingPairs>
  <TitlesOfParts>
    <vt:vector size="29" baseType="lpstr">
      <vt:lpstr>HY견고딕</vt:lpstr>
      <vt:lpstr>HY중고딕</vt:lpstr>
      <vt:lpstr>Arial</vt:lpstr>
      <vt:lpstr>Franklin Gothic Book</vt:lpstr>
      <vt:lpstr>Wingdings</vt:lpstr>
      <vt:lpstr>Wingdings 2</vt:lpstr>
      <vt:lpstr>테크닉</vt:lpstr>
      <vt:lpstr>Ch.5. 농업과 환경 Most of this lecture is based on the wikipedia article  “Environmental Impact of Agriculture”</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Ch.1. Introduction</dc:title>
  <dc:creator>my</dc:creator>
  <cp:lastModifiedBy>myhome</cp:lastModifiedBy>
  <cp:revision>157</cp:revision>
  <dcterms:created xsi:type="dcterms:W3CDTF">2012-02-18T07:01:10Z</dcterms:created>
  <dcterms:modified xsi:type="dcterms:W3CDTF">2016-11-30T14:06:35Z</dcterms:modified>
</cp:coreProperties>
</file>